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9"/>
  </p:notesMasterIdLst>
  <p:sldIdLst>
    <p:sldId id="256" r:id="rId3"/>
    <p:sldId id="257" r:id="rId4"/>
    <p:sldId id="259" r:id="rId5"/>
    <p:sldId id="260" r:id="rId6"/>
    <p:sldId id="267" r:id="rId7"/>
    <p:sldId id="5327" r:id="rId8"/>
    <p:sldId id="268" r:id="rId9"/>
    <p:sldId id="270" r:id="rId10"/>
    <p:sldId id="264" r:id="rId11"/>
    <p:sldId id="5326" r:id="rId12"/>
    <p:sldId id="274" r:id="rId13"/>
    <p:sldId id="275" r:id="rId14"/>
    <p:sldId id="273" r:id="rId15"/>
    <p:sldId id="276" r:id="rId16"/>
    <p:sldId id="277" r:id="rId17"/>
    <p:sldId id="266" r:id="rId18"/>
    <p:sldId id="282" r:id="rId19"/>
    <p:sldId id="287" r:id="rId20"/>
    <p:sldId id="292" r:id="rId21"/>
    <p:sldId id="301" r:id="rId22"/>
    <p:sldId id="302" r:id="rId23"/>
    <p:sldId id="312" r:id="rId24"/>
    <p:sldId id="313" r:id="rId25"/>
    <p:sldId id="315" r:id="rId26"/>
    <p:sldId id="5340" r:id="rId27"/>
    <p:sldId id="5294" r:id="rId28"/>
    <p:sldId id="5374" r:id="rId29"/>
    <p:sldId id="5375" r:id="rId30"/>
    <p:sldId id="5376" r:id="rId31"/>
    <p:sldId id="5373" r:id="rId32"/>
    <p:sldId id="5372" r:id="rId33"/>
    <p:sldId id="5377" r:id="rId34"/>
    <p:sldId id="5378" r:id="rId35"/>
    <p:sldId id="5379" r:id="rId36"/>
    <p:sldId id="5380" r:id="rId37"/>
    <p:sldId id="5382" r:id="rId38"/>
    <p:sldId id="5383" r:id="rId39"/>
    <p:sldId id="5384" r:id="rId40"/>
    <p:sldId id="5385" r:id="rId41"/>
    <p:sldId id="5386" r:id="rId42"/>
    <p:sldId id="5387" r:id="rId43"/>
    <p:sldId id="5388" r:id="rId44"/>
    <p:sldId id="5389" r:id="rId45"/>
    <p:sldId id="334" r:id="rId46"/>
    <p:sldId id="5240" r:id="rId47"/>
    <p:sldId id="5314" r:id="rId48"/>
    <p:sldId id="5363" r:id="rId49"/>
    <p:sldId id="5364" r:id="rId50"/>
    <p:sldId id="5365" r:id="rId51"/>
    <p:sldId id="5366" r:id="rId52"/>
    <p:sldId id="5367" r:id="rId53"/>
    <p:sldId id="5245" r:id="rId54"/>
    <p:sldId id="5361" r:id="rId55"/>
    <p:sldId id="5322" r:id="rId56"/>
    <p:sldId id="5362" r:id="rId57"/>
    <p:sldId id="5306" r:id="rId58"/>
    <p:sldId id="5307" r:id="rId59"/>
    <p:sldId id="5308" r:id="rId60"/>
    <p:sldId id="5311" r:id="rId61"/>
    <p:sldId id="5312" r:id="rId62"/>
    <p:sldId id="5313" r:id="rId63"/>
    <p:sldId id="5337" r:id="rId64"/>
    <p:sldId id="5338" r:id="rId65"/>
    <p:sldId id="5339" r:id="rId66"/>
    <p:sldId id="5359" r:id="rId67"/>
    <p:sldId id="5381" r:id="rId68"/>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CB4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005" autoAdjust="0"/>
  </p:normalViewPr>
  <p:slideViewPr>
    <p:cSldViewPr snapToGrid="0" snapToObjects="1">
      <p:cViewPr varScale="1">
        <p:scale>
          <a:sx n="83" d="100"/>
          <a:sy n="83" d="100"/>
        </p:scale>
        <p:origin x="1541"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0F9A80-A269-4868-A3A7-D7DAFC7341DB}" type="datetimeFigureOut">
              <a:rPr lang="es-ES" smtClean="0"/>
              <a:t>30/03/2025</a:t>
            </a:fld>
            <a:endParaRPr lang="es-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543DDD-6BC7-49B0-8354-2A2FD4A1F05E}" type="slidenum">
              <a:rPr lang="es-ES" smtClean="0"/>
              <a:t>‹Nº›</a:t>
            </a:fld>
            <a:endParaRPr lang="es-ES"/>
          </a:p>
        </p:txBody>
      </p:sp>
    </p:spTree>
    <p:extLst>
      <p:ext uri="{BB962C8B-B14F-4D97-AF65-F5344CB8AC3E}">
        <p14:creationId xmlns:p14="http://schemas.microsoft.com/office/powerpoint/2010/main" val="130691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543DDD-6BC7-49B0-8354-2A2FD4A1F05E}" type="slidenum">
              <a:rPr lang="es-ES" smtClean="0"/>
              <a:t>7</a:t>
            </a:fld>
            <a:endParaRPr lang="es-ES"/>
          </a:p>
        </p:txBody>
      </p:sp>
    </p:spTree>
    <p:extLst>
      <p:ext uri="{BB962C8B-B14F-4D97-AF65-F5344CB8AC3E}">
        <p14:creationId xmlns:p14="http://schemas.microsoft.com/office/powerpoint/2010/main" val="325434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543DDD-6BC7-49B0-8354-2A2FD4A1F05E}" type="slidenum">
              <a:rPr lang="es-ES" smtClean="0"/>
              <a:t>8</a:t>
            </a:fld>
            <a:endParaRPr lang="es-ES"/>
          </a:p>
        </p:txBody>
      </p:sp>
    </p:spTree>
    <p:extLst>
      <p:ext uri="{BB962C8B-B14F-4D97-AF65-F5344CB8AC3E}">
        <p14:creationId xmlns:p14="http://schemas.microsoft.com/office/powerpoint/2010/main" val="31022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543DDD-6BC7-49B0-8354-2A2FD4A1F05E}" type="slidenum">
              <a:rPr lang="es-ES" smtClean="0"/>
              <a:t>13</a:t>
            </a:fld>
            <a:endParaRPr lang="es-ES"/>
          </a:p>
        </p:txBody>
      </p:sp>
    </p:spTree>
    <p:extLst>
      <p:ext uri="{BB962C8B-B14F-4D97-AF65-F5344CB8AC3E}">
        <p14:creationId xmlns:p14="http://schemas.microsoft.com/office/powerpoint/2010/main" val="151057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543DDD-6BC7-49B0-8354-2A2FD4A1F05E}" type="slidenum">
              <a:rPr lang="es-ES" smtClean="0"/>
              <a:t>15</a:t>
            </a:fld>
            <a:endParaRPr lang="es-ES"/>
          </a:p>
        </p:txBody>
      </p:sp>
    </p:spTree>
    <p:extLst>
      <p:ext uri="{BB962C8B-B14F-4D97-AF65-F5344CB8AC3E}">
        <p14:creationId xmlns:p14="http://schemas.microsoft.com/office/powerpoint/2010/main" val="41769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6543DDD-6BC7-49B0-8354-2A2FD4A1F05E}" type="slidenum">
              <a:rPr lang="es-ES" smtClean="0"/>
              <a:t>24</a:t>
            </a:fld>
            <a:endParaRPr lang="es-ES"/>
          </a:p>
        </p:txBody>
      </p:sp>
    </p:spTree>
    <p:extLst>
      <p:ext uri="{BB962C8B-B14F-4D97-AF65-F5344CB8AC3E}">
        <p14:creationId xmlns:p14="http://schemas.microsoft.com/office/powerpoint/2010/main" val="115067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30/03/2025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83029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30/03/2025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250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30/03/2025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79271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A7199-5060-4F57-DC35-20D44FA83F87}"/>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8F1A4C-29C2-A6A8-CCEE-D7931D4D88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4CF651-74B7-FD9C-CD37-DAAAF2674E25}"/>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7489AEDA-7DE3-00C6-9D44-96304E7739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A8814F-A7DC-35BE-4667-CF22FBB6A40E}"/>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414226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3FCFB-DC1B-E727-C480-7906802BC9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1F8217-667E-C9A5-9E58-D1C9110D09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37CDC-5058-DE6D-7D6C-2B4A03F7F840}"/>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508DB175-FE86-FD82-55B4-6207776A61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E5DD2D-B187-AD0A-D678-50509244BEFB}"/>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153532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D1D51-BDD7-D486-37EB-CB95C896B030}"/>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C74E96-6534-76D7-8516-0BE7CF749C6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45084C-382E-FB61-7E19-D60A4D09FC61}"/>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75C13063-C0F8-5B95-41F4-AFED0D6C44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5D395-44F9-3A4C-1909-2CF34595209C}"/>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7177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16901-1F07-0758-55DB-D7E9F1B0BF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CDCAD4-D309-7283-6E65-09491200C391}"/>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45A316-5A9D-D66E-D77E-E6364066DBBD}"/>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9057CCA-E443-6C6C-3684-F10DB0F6945D}"/>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6" name="Marcador de pie de página 5">
            <a:extLst>
              <a:ext uri="{FF2B5EF4-FFF2-40B4-BE49-F238E27FC236}">
                <a16:creationId xmlns:a16="http://schemas.microsoft.com/office/drawing/2014/main" id="{F6905E98-C0A4-EC09-8A10-0ABA682A98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2D2A533-C1C5-42FE-5B06-8DDC230771F6}"/>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364882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189A3-6D18-8C5A-4F85-A007EC70AC2A}"/>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3A8A70-F862-C6BD-CE13-F2EB80F523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61E377-2B59-4F6A-7E9F-372C22A2701B}"/>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0F87E4F-09B4-F15E-D833-5D3952C42A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4BDADAB-85CD-BED3-8453-12603882ACAE}"/>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EE78B9A-FC8C-4AF6-C781-A8A84EA3FCD4}"/>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8" name="Marcador de pie de página 7">
            <a:extLst>
              <a:ext uri="{FF2B5EF4-FFF2-40B4-BE49-F238E27FC236}">
                <a16:creationId xmlns:a16="http://schemas.microsoft.com/office/drawing/2014/main" id="{3542961B-EB60-435A-CEA0-3ABAED9804B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79C7C-F625-5565-F9D0-C19974666AD8}"/>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327990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47E2F-86A1-153D-3232-B2C39D931D1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FE0D1B1-95BA-4C22-A9BB-16CC07E41BA2}"/>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4" name="Marcador de pie de página 3">
            <a:extLst>
              <a:ext uri="{FF2B5EF4-FFF2-40B4-BE49-F238E27FC236}">
                <a16:creationId xmlns:a16="http://schemas.microsoft.com/office/drawing/2014/main" id="{AF7ECC35-72E6-10D1-14B3-206B213443D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467E3F3-E33B-4D13-8328-096F917795FC}"/>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22966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4FFBDA-1343-C78B-110E-D0285D4E0CF6}"/>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3" name="Marcador de pie de página 2">
            <a:extLst>
              <a:ext uri="{FF2B5EF4-FFF2-40B4-BE49-F238E27FC236}">
                <a16:creationId xmlns:a16="http://schemas.microsoft.com/office/drawing/2014/main" id="{70F59990-E8A5-5A60-4B01-C9FA5C52067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91A576D-2838-1D87-C96B-0811AD2D23C0}"/>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36366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4AC8C-F609-3E47-228A-ED9E45B8B0B7}"/>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B324B9-9826-4F4E-3542-725A1EA2B7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07A6E9C-3336-6076-796B-643D8ED3E6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A685AE-6177-94F9-859D-F4AC4E74125C}"/>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6" name="Marcador de pie de página 5">
            <a:extLst>
              <a:ext uri="{FF2B5EF4-FFF2-40B4-BE49-F238E27FC236}">
                <a16:creationId xmlns:a16="http://schemas.microsoft.com/office/drawing/2014/main" id="{59336E63-BDBF-2A9A-9AFF-EEE1130DAC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F12892B-A33F-5186-4512-F9DCFCE3447F}"/>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49466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30/03/2025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500934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24792-F069-66AD-2476-527D065D2B9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A20C8D-636E-E83A-8179-2BDE1B0278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9A13E148-A2F9-5629-3617-FE2056C1E7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46344B-D01A-35A2-6762-D1CE8C50A4A4}"/>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6" name="Marcador de pie de página 5">
            <a:extLst>
              <a:ext uri="{FF2B5EF4-FFF2-40B4-BE49-F238E27FC236}">
                <a16:creationId xmlns:a16="http://schemas.microsoft.com/office/drawing/2014/main" id="{0B718D19-3F26-3A0B-8661-87FEB40644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FE95A0-8A14-382F-0E06-D771FA83D6B6}"/>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3773980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0CE0F-1751-FAFB-2EC4-24F9F23637A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B72AFA-BBAD-40EC-9683-ABF2775EF4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F79BEB-4ABB-6D71-1B5F-4CC2A5D7E1C4}"/>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1A4ADC02-E318-6710-759A-66592E7BF3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9872FB-F524-3703-1411-637B7C5ACB4C}"/>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144136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63A8A6-3A81-FE4F-B868-C07D650CB002}"/>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7987CB-74F1-0795-EC44-30069F9B60AF}"/>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2AF291-6FA3-6AD7-66DD-75D0E3089E8E}"/>
              </a:ext>
            </a:extLst>
          </p:cNvPr>
          <p:cNvSpPr>
            <a:spLocks noGrp="1"/>
          </p:cNvSpPr>
          <p:nvPr>
            <p:ph type="dt" sz="half" idx="10"/>
          </p:nvPr>
        </p:nvSpPr>
        <p:spPr/>
        <p:txBody>
          <a:body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DC0781C5-AB08-A95A-8F57-520E3BDA2A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27FFAC-1E92-BFBF-8CCF-660A335537D8}"/>
              </a:ext>
            </a:extLst>
          </p:cNvPr>
          <p:cNvSpPr>
            <a:spLocks noGrp="1"/>
          </p:cNvSpPr>
          <p:nvPr>
            <p:ph type="sldNum" sz="quarter" idx="12"/>
          </p:nvPr>
        </p:nvSpPr>
        <p:spPr/>
        <p:txBody>
          <a:bodyPr/>
          <a:lstStyle/>
          <a:p>
            <a:fld id="{38786EBB-DD57-42B0-92F6-9B3BB6B13DA3}" type="slidenum">
              <a:rPr lang="es-ES" smtClean="0"/>
              <a:t>‹Nº›</a:t>
            </a:fld>
            <a:endParaRPr lang="es-ES"/>
          </a:p>
        </p:txBody>
      </p:sp>
    </p:spTree>
    <p:extLst>
      <p:ext uri="{BB962C8B-B14F-4D97-AF65-F5344CB8AC3E}">
        <p14:creationId xmlns:p14="http://schemas.microsoft.com/office/powerpoint/2010/main" val="243055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8570A6D-54A4-364D-AF7E-D655BF6ED89E}" type="datetimeFigureOut">
              <a:rPr lang="es-ES" smtClean="0"/>
              <a:t>30/03/2025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24867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8570A6D-54A4-364D-AF7E-D655BF6ED89E}" type="datetimeFigureOut">
              <a:rPr lang="es-ES" smtClean="0"/>
              <a:t>30/03/2025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0579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8570A6D-54A4-364D-AF7E-D655BF6ED89E}" type="datetimeFigureOut">
              <a:rPr lang="es-ES" smtClean="0"/>
              <a:t>30/03/2025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362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8570A6D-54A4-364D-AF7E-D655BF6ED89E}" type="datetimeFigureOut">
              <a:rPr lang="es-ES" smtClean="0"/>
              <a:t>30/03/2025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0532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70A6D-54A4-364D-AF7E-D655BF6ED89E}" type="datetimeFigureOut">
              <a:rPr lang="es-ES" smtClean="0"/>
              <a:t>30/03/2025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45804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30/03/2025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7675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30/03/2025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4744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0A6D-54A4-364D-AF7E-D655BF6ED89E}" type="datetimeFigureOut">
              <a:rPr lang="es-ES" smtClean="0"/>
              <a:t>30/03/2025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DC87-3091-A042-BD8D-8CE9DF99DD99}" type="slidenum">
              <a:rPr lang="es-ES" smtClean="0"/>
              <a:t>‹Nº›</a:t>
            </a:fld>
            <a:endParaRPr lang="es-ES"/>
          </a:p>
        </p:txBody>
      </p:sp>
    </p:spTree>
    <p:extLst>
      <p:ext uri="{BB962C8B-B14F-4D97-AF65-F5344CB8AC3E}">
        <p14:creationId xmlns:p14="http://schemas.microsoft.com/office/powerpoint/2010/main" val="33725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2408F9-9162-9F29-6167-097C698471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2CF913-E4F2-96DB-FC8D-960E3C5880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9A50E2-DDD5-9F25-EDD1-C308B8FDC1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F19CC1E-2500-4CC0-8311-E3DB40C2D10C}" type="datetimeFigureOut">
              <a:rPr lang="es-ES" smtClean="0"/>
              <a:t>30/03/2025</a:t>
            </a:fld>
            <a:endParaRPr lang="es-ES"/>
          </a:p>
        </p:txBody>
      </p:sp>
      <p:sp>
        <p:nvSpPr>
          <p:cNvPr id="5" name="Marcador de pie de página 4">
            <a:extLst>
              <a:ext uri="{FF2B5EF4-FFF2-40B4-BE49-F238E27FC236}">
                <a16:creationId xmlns:a16="http://schemas.microsoft.com/office/drawing/2014/main" id="{ADABDFC3-7EA0-F505-10EB-ABD5AEF0316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0C1003-270D-67A2-2469-471AE603DC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8786EBB-DD57-42B0-92F6-9B3BB6B13DA3}" type="slidenum">
              <a:rPr lang="es-ES" smtClean="0"/>
              <a:t>‹Nº›</a:t>
            </a:fld>
            <a:endParaRPr lang="es-ES"/>
          </a:p>
        </p:txBody>
      </p:sp>
    </p:spTree>
    <p:extLst>
      <p:ext uri="{BB962C8B-B14F-4D97-AF65-F5344CB8AC3E}">
        <p14:creationId xmlns:p14="http://schemas.microsoft.com/office/powerpoint/2010/main" val="1625073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87C35B1-7AB5-3F81-5CC8-04A2211FA4E4}"/>
              </a:ext>
            </a:extLst>
          </p:cNvPr>
          <p:cNvPicPr>
            <a:picLocks noChangeAspect="1"/>
          </p:cNvPicPr>
          <p:nvPr/>
        </p:nvPicPr>
        <p:blipFill>
          <a:blip r:embed="rId2"/>
          <a:stretch>
            <a:fillRect/>
          </a:stretch>
        </p:blipFill>
        <p:spPr>
          <a:xfrm>
            <a:off x="3372065" y="234482"/>
            <a:ext cx="5783468" cy="2975960"/>
          </a:xfrm>
          <a:prstGeom prst="rect">
            <a:avLst/>
          </a:prstGeom>
        </p:spPr>
      </p:pic>
      <p:pic>
        <p:nvPicPr>
          <p:cNvPr id="3" name="Imagen 2">
            <a:extLst>
              <a:ext uri="{FF2B5EF4-FFF2-40B4-BE49-F238E27FC236}">
                <a16:creationId xmlns:a16="http://schemas.microsoft.com/office/drawing/2014/main" id="{615CE7F6-743B-6736-C73B-9BD8EC6373FA}"/>
              </a:ext>
            </a:extLst>
          </p:cNvPr>
          <p:cNvPicPr>
            <a:picLocks noChangeAspect="1"/>
          </p:cNvPicPr>
          <p:nvPr/>
        </p:nvPicPr>
        <p:blipFill>
          <a:blip r:embed="rId3"/>
          <a:stretch>
            <a:fillRect/>
          </a:stretch>
        </p:blipFill>
        <p:spPr>
          <a:xfrm>
            <a:off x="0" y="19050"/>
            <a:ext cx="9144000" cy="6819900"/>
          </a:xfrm>
          <a:prstGeom prst="rect">
            <a:avLst/>
          </a:prstGeom>
        </p:spPr>
      </p:pic>
      <p:sp>
        <p:nvSpPr>
          <p:cNvPr id="7" name="CuadroTexto 6">
            <a:extLst>
              <a:ext uri="{FF2B5EF4-FFF2-40B4-BE49-F238E27FC236}">
                <a16:creationId xmlns:a16="http://schemas.microsoft.com/office/drawing/2014/main" id="{B5CE6DCA-BA56-5DC1-2820-74437F48FB86}"/>
              </a:ext>
            </a:extLst>
          </p:cNvPr>
          <p:cNvSpPr txBox="1"/>
          <p:nvPr/>
        </p:nvSpPr>
        <p:spPr>
          <a:xfrm>
            <a:off x="1850242" y="4551985"/>
            <a:ext cx="1368446" cy="584775"/>
          </a:xfrm>
          <a:prstGeom prst="rect">
            <a:avLst/>
          </a:prstGeom>
          <a:noFill/>
        </p:spPr>
        <p:txBody>
          <a:bodyPr wrap="square" rtlCol="0">
            <a:spAutoFit/>
          </a:bodyPr>
          <a:lstStyle/>
          <a:p>
            <a:r>
              <a:rPr lang="es-ES" sz="3200" dirty="0">
                <a:latin typeface="Verdana" panose="020B0604030504040204" pitchFamily="34" charset="0"/>
                <a:ea typeface="Verdana" panose="020B0604030504040204" pitchFamily="34" charset="0"/>
                <a:cs typeface="Arial" panose="020B0604020202020204" pitchFamily="34" charset="0"/>
              </a:rPr>
              <a:t>2025</a:t>
            </a:r>
          </a:p>
        </p:txBody>
      </p:sp>
      <p:sp>
        <p:nvSpPr>
          <p:cNvPr id="8" name="CuadroTexto 7">
            <a:extLst>
              <a:ext uri="{FF2B5EF4-FFF2-40B4-BE49-F238E27FC236}">
                <a16:creationId xmlns:a16="http://schemas.microsoft.com/office/drawing/2014/main" id="{86354DC9-2A45-CB76-DCE8-FF56A3374E92}"/>
              </a:ext>
            </a:extLst>
          </p:cNvPr>
          <p:cNvSpPr txBox="1"/>
          <p:nvPr/>
        </p:nvSpPr>
        <p:spPr>
          <a:xfrm>
            <a:off x="192024" y="4551985"/>
            <a:ext cx="1929384" cy="584775"/>
          </a:xfrm>
          <a:prstGeom prst="rect">
            <a:avLst/>
          </a:prstGeom>
          <a:noFill/>
        </p:spPr>
        <p:txBody>
          <a:bodyPr wrap="square" rtlCol="0">
            <a:spAutoFit/>
          </a:bodyPr>
          <a:lstStyle/>
          <a:p>
            <a:r>
              <a:rPr lang="es-ES" sz="3200" dirty="0">
                <a:latin typeface="Verdana" panose="020B0604030504040204" pitchFamily="34" charset="0"/>
                <a:ea typeface="Verdana" panose="020B0604030504040204" pitchFamily="34" charset="0"/>
              </a:rPr>
              <a:t>MARZO</a:t>
            </a:r>
          </a:p>
        </p:txBody>
      </p:sp>
      <p:sp>
        <p:nvSpPr>
          <p:cNvPr id="9" name="CuadroTexto 8">
            <a:extLst>
              <a:ext uri="{FF2B5EF4-FFF2-40B4-BE49-F238E27FC236}">
                <a16:creationId xmlns:a16="http://schemas.microsoft.com/office/drawing/2014/main" id="{C94A06EB-8AFC-F1BE-63EB-F6BBDC9D8057}"/>
              </a:ext>
            </a:extLst>
          </p:cNvPr>
          <p:cNvSpPr txBox="1"/>
          <p:nvPr/>
        </p:nvSpPr>
        <p:spPr>
          <a:xfrm>
            <a:off x="6428338" y="5792521"/>
            <a:ext cx="1673246" cy="830997"/>
          </a:xfrm>
          <a:prstGeom prst="rect">
            <a:avLst/>
          </a:prstGeom>
          <a:noFill/>
        </p:spPr>
        <p:txBody>
          <a:bodyPr wrap="square" rtlCol="0">
            <a:spAutoFit/>
          </a:bodyPr>
          <a:lstStyle/>
          <a:p>
            <a:r>
              <a:rPr lang="es-ES" sz="4800" b="1" dirty="0">
                <a:latin typeface="Eras Light ITC" panose="020B0402030504020804" pitchFamily="34" charset="0"/>
                <a:ea typeface="Verdana" panose="020B0604030504040204" pitchFamily="34" charset="0"/>
                <a:cs typeface="Arial" panose="020B0604020202020204" pitchFamily="34" charset="0"/>
              </a:rPr>
              <a:t>2025</a:t>
            </a:r>
          </a:p>
        </p:txBody>
      </p:sp>
      <p:pic>
        <p:nvPicPr>
          <p:cNvPr id="1028" name="Picture 4" descr="Consejo Andaluz de Colegios Profesionales de Economistas">
            <a:extLst>
              <a:ext uri="{FF2B5EF4-FFF2-40B4-BE49-F238E27FC236}">
                <a16:creationId xmlns:a16="http://schemas.microsoft.com/office/drawing/2014/main" id="{6EE5507E-2BB2-569F-2AFC-E71516FA6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5" y="3689972"/>
            <a:ext cx="2991523" cy="1724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84B299E-AEE1-D0F2-12E9-069930F250EC}"/>
              </a:ext>
            </a:extLst>
          </p:cNvPr>
          <p:cNvSpPr/>
          <p:nvPr/>
        </p:nvSpPr>
        <p:spPr>
          <a:xfrm>
            <a:off x="110064" y="5546299"/>
            <a:ext cx="2991524" cy="1154162"/>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2000" b="0" i="0" dirty="0">
                <a:solidFill>
                  <a:srgbClr val="000000"/>
                </a:solidFill>
                <a:effectLst/>
                <a:latin typeface="Libre Franklin" pitchFamily="2" charset="0"/>
              </a:rPr>
              <a:t>Consejo Andaluz de </a:t>
            </a:r>
          </a:p>
          <a:p>
            <a:pPr algn="ctr"/>
            <a:r>
              <a:rPr lang="es-ES" sz="2000" b="0" i="0" dirty="0">
                <a:solidFill>
                  <a:srgbClr val="000000"/>
                </a:solidFill>
                <a:effectLst/>
                <a:latin typeface="Libre Franklin" pitchFamily="2" charset="0"/>
              </a:rPr>
              <a:t>Colegios Profesionales </a:t>
            </a:r>
          </a:p>
          <a:p>
            <a:pPr algn="ctr"/>
            <a:r>
              <a:rPr lang="es-ES" sz="2000" b="0" i="0" dirty="0">
                <a:solidFill>
                  <a:srgbClr val="000000"/>
                </a:solidFill>
                <a:effectLst/>
                <a:latin typeface="Libre Franklin" pitchFamily="2" charset="0"/>
              </a:rPr>
              <a:t>de Economistas</a:t>
            </a:r>
          </a:p>
          <a:p>
            <a:pPr algn="ctr"/>
            <a:endParaRPr lang="es-ES" sz="700" b="0" i="0" dirty="0">
              <a:solidFill>
                <a:srgbClr val="000000"/>
              </a:solidFill>
              <a:effectLst/>
              <a:latin typeface="Libre Franklin" pitchFamily="2" charset="0"/>
            </a:endParaRPr>
          </a:p>
        </p:txBody>
      </p:sp>
    </p:spTree>
    <p:extLst>
      <p:ext uri="{BB962C8B-B14F-4D97-AF65-F5344CB8AC3E}">
        <p14:creationId xmlns:p14="http://schemas.microsoft.com/office/powerpoint/2010/main" val="1780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3B1D3F-26B7-92F3-6DC2-987342F6D1E7}"/>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D07A3C6E-64C9-FE77-9111-A83E00088241}"/>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1AA90EC-50FD-4482-DFF0-0A60A4F06DCD}"/>
              </a:ext>
            </a:extLst>
          </p:cNvPr>
          <p:cNvPicPr>
            <a:picLocks noChangeAspect="1"/>
          </p:cNvPicPr>
          <p:nvPr/>
        </p:nvPicPr>
        <p:blipFill>
          <a:blip r:embed="rId3"/>
          <a:stretch>
            <a:fillRect/>
          </a:stretch>
        </p:blipFill>
        <p:spPr>
          <a:xfrm>
            <a:off x="978408" y="1658164"/>
            <a:ext cx="7573750" cy="4780827"/>
          </a:xfrm>
          <a:prstGeom prst="rect">
            <a:avLst/>
          </a:prstGeom>
        </p:spPr>
      </p:pic>
      <p:pic>
        <p:nvPicPr>
          <p:cNvPr id="14" name="Imagen 13">
            <a:extLst>
              <a:ext uri="{FF2B5EF4-FFF2-40B4-BE49-F238E27FC236}">
                <a16:creationId xmlns:a16="http://schemas.microsoft.com/office/drawing/2014/main" id="{045C35AE-3B29-BF95-4E9C-6D3CCF95C0A5}"/>
              </a:ext>
            </a:extLst>
          </p:cNvPr>
          <p:cNvPicPr>
            <a:picLocks noChangeAspect="1"/>
          </p:cNvPicPr>
          <p:nvPr/>
        </p:nvPicPr>
        <p:blipFill rotWithShape="1">
          <a:blip r:embed="rId4"/>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12686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79472A-9EF7-DF2B-7F5D-84840F60D454}"/>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917903"/>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0AE02FA9-BB97-93C6-6472-406D66B70ED3}"/>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5" name="Imagen 14">
            <a:extLst>
              <a:ext uri="{FF2B5EF4-FFF2-40B4-BE49-F238E27FC236}">
                <a16:creationId xmlns:a16="http://schemas.microsoft.com/office/drawing/2014/main" id="{43E2E7C0-8CFD-4307-58F3-5E2E2E4739D6}"/>
              </a:ext>
            </a:extLst>
          </p:cNvPr>
          <p:cNvPicPr>
            <a:picLocks noChangeAspect="1"/>
          </p:cNvPicPr>
          <p:nvPr/>
        </p:nvPicPr>
        <p:blipFill>
          <a:blip r:embed="rId3"/>
          <a:stretch>
            <a:fillRect/>
          </a:stretch>
        </p:blipFill>
        <p:spPr>
          <a:xfrm>
            <a:off x="1655063" y="1294930"/>
            <a:ext cx="6486953" cy="5561239"/>
          </a:xfrm>
          <a:prstGeom prst="rect">
            <a:avLst/>
          </a:prstGeom>
        </p:spPr>
      </p:pic>
      <p:pic>
        <p:nvPicPr>
          <p:cNvPr id="16" name="Imagen 15">
            <a:extLst>
              <a:ext uri="{FF2B5EF4-FFF2-40B4-BE49-F238E27FC236}">
                <a16:creationId xmlns:a16="http://schemas.microsoft.com/office/drawing/2014/main" id="{F343CEB1-8C5A-CB5E-7FA3-E89D11B75238}"/>
              </a:ext>
            </a:extLst>
          </p:cNvPr>
          <p:cNvPicPr>
            <a:picLocks noChangeAspect="1"/>
          </p:cNvPicPr>
          <p:nvPr/>
        </p:nvPicPr>
        <p:blipFill rotWithShape="1">
          <a:blip r:embed="rId4"/>
          <a:srcRect l="22947" t="16749"/>
          <a:stretch/>
        </p:blipFill>
        <p:spPr>
          <a:xfrm>
            <a:off x="1057170" y="867516"/>
            <a:ext cx="549850" cy="500883"/>
          </a:xfrm>
          <a:prstGeom prst="rect">
            <a:avLst/>
          </a:prstGeom>
        </p:spPr>
      </p:pic>
      <p:sp>
        <p:nvSpPr>
          <p:cNvPr id="3" name="Rectángulo 2">
            <a:extLst>
              <a:ext uri="{FF2B5EF4-FFF2-40B4-BE49-F238E27FC236}">
                <a16:creationId xmlns:a16="http://schemas.microsoft.com/office/drawing/2014/main" id="{B6B752C1-A548-4A5C-95F3-8AF0FA6890C3}"/>
              </a:ext>
            </a:extLst>
          </p:cNvPr>
          <p:cNvSpPr/>
          <p:nvPr/>
        </p:nvSpPr>
        <p:spPr>
          <a:xfrm>
            <a:off x="1809750" y="1914525"/>
            <a:ext cx="609600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0321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EFC5EE8-B1B4-B55E-0297-EB78A2A032AD}"/>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917449"/>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363303FB-1130-19ED-2732-C447A154AA84}"/>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3" name="Imagen 12">
            <a:extLst>
              <a:ext uri="{FF2B5EF4-FFF2-40B4-BE49-F238E27FC236}">
                <a16:creationId xmlns:a16="http://schemas.microsoft.com/office/drawing/2014/main" id="{BB3D2F4B-E59A-B115-5022-C4D8424BAFAB}"/>
              </a:ext>
            </a:extLst>
          </p:cNvPr>
          <p:cNvPicPr>
            <a:picLocks noChangeAspect="1"/>
          </p:cNvPicPr>
          <p:nvPr/>
        </p:nvPicPr>
        <p:blipFill rotWithShape="1">
          <a:blip r:embed="rId3"/>
          <a:srcRect l="14997"/>
          <a:stretch/>
        </p:blipFill>
        <p:spPr>
          <a:xfrm>
            <a:off x="1415596" y="1317559"/>
            <a:ext cx="6812613" cy="5442709"/>
          </a:xfrm>
          <a:prstGeom prst="rect">
            <a:avLst/>
          </a:prstGeom>
        </p:spPr>
      </p:pic>
      <p:pic>
        <p:nvPicPr>
          <p:cNvPr id="14" name="Imagen 13">
            <a:extLst>
              <a:ext uri="{FF2B5EF4-FFF2-40B4-BE49-F238E27FC236}">
                <a16:creationId xmlns:a16="http://schemas.microsoft.com/office/drawing/2014/main" id="{06B78892-D6FC-1F84-9A82-4691407C325B}"/>
              </a:ext>
            </a:extLst>
          </p:cNvPr>
          <p:cNvPicPr>
            <a:picLocks noChangeAspect="1"/>
          </p:cNvPicPr>
          <p:nvPr/>
        </p:nvPicPr>
        <p:blipFill rotWithShape="1">
          <a:blip r:embed="rId4"/>
          <a:srcRect l="22947" t="16749"/>
          <a:stretch/>
        </p:blipFill>
        <p:spPr>
          <a:xfrm>
            <a:off x="1011100" y="917449"/>
            <a:ext cx="549850" cy="500883"/>
          </a:xfrm>
          <a:prstGeom prst="rect">
            <a:avLst/>
          </a:prstGeom>
        </p:spPr>
      </p:pic>
      <p:sp>
        <p:nvSpPr>
          <p:cNvPr id="3" name="Rectángulo 2">
            <a:extLst>
              <a:ext uri="{FF2B5EF4-FFF2-40B4-BE49-F238E27FC236}">
                <a16:creationId xmlns:a16="http://schemas.microsoft.com/office/drawing/2014/main" id="{6147B1B1-FC76-D843-4B53-F8AEA8C478EE}"/>
              </a:ext>
            </a:extLst>
          </p:cNvPr>
          <p:cNvSpPr/>
          <p:nvPr/>
        </p:nvSpPr>
        <p:spPr>
          <a:xfrm>
            <a:off x="2038350" y="2033587"/>
            <a:ext cx="5876925"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95440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94229C-8DB2-1F97-9FBB-7EE8B27A55D0}"/>
              </a:ext>
            </a:extLst>
          </p:cNvPr>
          <p:cNvPicPr>
            <a:picLocks noChangeAspect="1"/>
          </p:cNvPicPr>
          <p:nvPr/>
        </p:nvPicPr>
        <p:blipFill>
          <a:blip r:embed="rId3"/>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757E35AB-5B3A-B60D-ED06-EB67F78112C8}"/>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4F40B6E-D713-0C1B-615E-A07A2C5441B3}"/>
              </a:ext>
            </a:extLst>
          </p:cNvPr>
          <p:cNvPicPr>
            <a:picLocks noChangeAspect="1"/>
          </p:cNvPicPr>
          <p:nvPr/>
        </p:nvPicPr>
        <p:blipFill>
          <a:blip r:embed="rId4"/>
          <a:stretch>
            <a:fillRect/>
          </a:stretch>
        </p:blipFill>
        <p:spPr>
          <a:xfrm>
            <a:off x="1339074" y="1583297"/>
            <a:ext cx="6465851" cy="5182446"/>
          </a:xfrm>
          <a:prstGeom prst="rect">
            <a:avLst/>
          </a:prstGeom>
        </p:spPr>
      </p:pic>
      <p:pic>
        <p:nvPicPr>
          <p:cNvPr id="14" name="Imagen 13">
            <a:extLst>
              <a:ext uri="{FF2B5EF4-FFF2-40B4-BE49-F238E27FC236}">
                <a16:creationId xmlns:a16="http://schemas.microsoft.com/office/drawing/2014/main" id="{21419CED-0DBB-4C6D-B147-392A55623321}"/>
              </a:ext>
            </a:extLst>
          </p:cNvPr>
          <p:cNvPicPr>
            <a:picLocks noChangeAspect="1"/>
          </p:cNvPicPr>
          <p:nvPr/>
        </p:nvPicPr>
        <p:blipFill rotWithShape="1">
          <a:blip r:embed="rId5"/>
          <a:srcRect l="22947" t="16749"/>
          <a:stretch/>
        </p:blipFill>
        <p:spPr>
          <a:xfrm>
            <a:off x="1028020" y="1132800"/>
            <a:ext cx="549850" cy="500883"/>
          </a:xfrm>
          <a:prstGeom prst="rect">
            <a:avLst/>
          </a:prstGeom>
        </p:spPr>
      </p:pic>
      <p:sp>
        <p:nvSpPr>
          <p:cNvPr id="3" name="Rectángulo 2">
            <a:extLst>
              <a:ext uri="{FF2B5EF4-FFF2-40B4-BE49-F238E27FC236}">
                <a16:creationId xmlns:a16="http://schemas.microsoft.com/office/drawing/2014/main" id="{67A88290-7B44-B738-8B2B-8E38A8E87EF2}"/>
              </a:ext>
            </a:extLst>
          </p:cNvPr>
          <p:cNvSpPr/>
          <p:nvPr/>
        </p:nvSpPr>
        <p:spPr>
          <a:xfrm>
            <a:off x="1447800" y="2219700"/>
            <a:ext cx="619125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12582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BA0B93-4994-5B96-43B6-0187D557052E}"/>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F1BE2952-F93B-95C9-84D5-27D536706057}"/>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4" name="Imagen 13">
            <a:extLst>
              <a:ext uri="{FF2B5EF4-FFF2-40B4-BE49-F238E27FC236}">
                <a16:creationId xmlns:a16="http://schemas.microsoft.com/office/drawing/2014/main" id="{9CEC3EAD-0CBB-B6B0-0C15-F09A1A7548CA}"/>
              </a:ext>
            </a:extLst>
          </p:cNvPr>
          <p:cNvPicPr>
            <a:picLocks noChangeAspect="1"/>
          </p:cNvPicPr>
          <p:nvPr/>
        </p:nvPicPr>
        <p:blipFill>
          <a:blip r:embed="rId3"/>
          <a:stretch>
            <a:fillRect/>
          </a:stretch>
        </p:blipFill>
        <p:spPr>
          <a:xfrm>
            <a:off x="1409794" y="1583297"/>
            <a:ext cx="6481408" cy="5177925"/>
          </a:xfrm>
          <a:prstGeom prst="rect">
            <a:avLst/>
          </a:prstGeom>
        </p:spPr>
      </p:pic>
      <p:pic>
        <p:nvPicPr>
          <p:cNvPr id="15" name="Imagen 14">
            <a:extLst>
              <a:ext uri="{FF2B5EF4-FFF2-40B4-BE49-F238E27FC236}">
                <a16:creationId xmlns:a16="http://schemas.microsoft.com/office/drawing/2014/main" id="{8AFD514A-D70F-9CAA-DD00-4DDC252242BB}"/>
              </a:ext>
            </a:extLst>
          </p:cNvPr>
          <p:cNvPicPr>
            <a:picLocks noChangeAspect="1"/>
          </p:cNvPicPr>
          <p:nvPr/>
        </p:nvPicPr>
        <p:blipFill rotWithShape="1">
          <a:blip r:embed="rId4"/>
          <a:srcRect l="22947" t="16749"/>
          <a:stretch/>
        </p:blipFill>
        <p:spPr>
          <a:xfrm>
            <a:off x="1009127" y="1107867"/>
            <a:ext cx="549850" cy="500883"/>
          </a:xfrm>
          <a:prstGeom prst="rect">
            <a:avLst/>
          </a:prstGeom>
        </p:spPr>
      </p:pic>
      <p:sp>
        <p:nvSpPr>
          <p:cNvPr id="3" name="Rectángulo 2">
            <a:extLst>
              <a:ext uri="{FF2B5EF4-FFF2-40B4-BE49-F238E27FC236}">
                <a16:creationId xmlns:a16="http://schemas.microsoft.com/office/drawing/2014/main" id="{4FA9935D-ABD2-88A2-8291-63D929802BE2}"/>
              </a:ext>
            </a:extLst>
          </p:cNvPr>
          <p:cNvSpPr/>
          <p:nvPr/>
        </p:nvSpPr>
        <p:spPr>
          <a:xfrm>
            <a:off x="1409794" y="2084180"/>
            <a:ext cx="641023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07035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8021E0-934A-261B-8D4B-8108ABC7C1F6}"/>
              </a:ext>
            </a:extLst>
          </p:cNvPr>
          <p:cNvPicPr>
            <a:picLocks noChangeAspect="1"/>
          </p:cNvPicPr>
          <p:nvPr/>
        </p:nvPicPr>
        <p:blipFill>
          <a:blip r:embed="rId3"/>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09672817-5451-08EC-8CBE-AE8FFFFBB696}"/>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5" name="Imagen 14">
            <a:extLst>
              <a:ext uri="{FF2B5EF4-FFF2-40B4-BE49-F238E27FC236}">
                <a16:creationId xmlns:a16="http://schemas.microsoft.com/office/drawing/2014/main" id="{79B858EB-A4E4-B8F1-ACF2-FDFA2774473B}"/>
              </a:ext>
            </a:extLst>
          </p:cNvPr>
          <p:cNvPicPr>
            <a:picLocks noChangeAspect="1"/>
          </p:cNvPicPr>
          <p:nvPr/>
        </p:nvPicPr>
        <p:blipFill>
          <a:blip r:embed="rId4"/>
          <a:stretch>
            <a:fillRect/>
          </a:stretch>
        </p:blipFill>
        <p:spPr>
          <a:xfrm>
            <a:off x="822959" y="2150264"/>
            <a:ext cx="8047151" cy="3545911"/>
          </a:xfrm>
          <a:prstGeom prst="rect">
            <a:avLst/>
          </a:prstGeom>
        </p:spPr>
      </p:pic>
      <p:pic>
        <p:nvPicPr>
          <p:cNvPr id="16" name="Imagen 15">
            <a:extLst>
              <a:ext uri="{FF2B5EF4-FFF2-40B4-BE49-F238E27FC236}">
                <a16:creationId xmlns:a16="http://schemas.microsoft.com/office/drawing/2014/main" id="{C3CF97BD-A6A2-B717-D418-3C7AE0F1F01C}"/>
              </a:ext>
            </a:extLst>
          </p:cNvPr>
          <p:cNvPicPr>
            <a:picLocks noChangeAspect="1"/>
          </p:cNvPicPr>
          <p:nvPr/>
        </p:nvPicPr>
        <p:blipFill rotWithShape="1">
          <a:blip r:embed="rId5"/>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264520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683D2F5-3BA7-A3D5-B25B-7AAA3B52BF34}"/>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F8FDAFB8-36D5-FC24-F953-C8337C32FFFB}"/>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dirty="0">
                <a:solidFill>
                  <a:srgbClr val="CB4E33"/>
                </a:solidFill>
                <a:latin typeface="Calibri"/>
              </a:rPr>
              <a:t>PRINCIPALES TENDENCIAS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2EAF19DF-2D4C-EF36-5F9E-C5F108206A1B}"/>
              </a:ext>
            </a:extLst>
          </p:cNvPr>
          <p:cNvSpPr txBox="1"/>
          <p:nvPr/>
        </p:nvSpPr>
        <p:spPr>
          <a:xfrm>
            <a:off x="995853" y="1750163"/>
            <a:ext cx="7944947" cy="4778231"/>
          </a:xfrm>
          <a:prstGeom prst="rect">
            <a:avLst/>
          </a:prstGeom>
          <a:noFill/>
        </p:spPr>
        <p:txBody>
          <a:bodyPr wrap="square">
            <a:spAutoFit/>
          </a:bodyPr>
          <a:lstStyle/>
          <a:p>
            <a:pPr marL="285750" indent="-285750" algn="just">
              <a:buFont typeface="Wingdings" panose="05000000000000000000" pitchFamily="2" charset="2"/>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Impuesto sobre la Renta</a:t>
            </a:r>
          </a:p>
          <a:p>
            <a:pPr marL="285750" indent="-285750" algn="just">
              <a:buFont typeface="Wingdings" panose="05000000000000000000" pitchFamily="2" charset="2"/>
              <a:buChar char="§"/>
            </a:pP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538163" lvl="2" indent="-274638" algn="just">
              <a:buSzPts val="1200"/>
              <a:buFont typeface="Courier New" panose="02070309020205020404" pitchFamily="49" charset="0"/>
              <a:buChar char="o"/>
            </a:pPr>
            <a:r>
              <a:rPr lang="es-ES" sz="2000" u="sng" dirty="0">
                <a:solidFill>
                  <a:srgbClr val="C00000"/>
                </a:solidFill>
                <a:effectLst/>
                <a:ea typeface="Times New Roman" panose="02020603050405020304" pitchFamily="18" charset="0"/>
              </a:rPr>
              <a:t>Mínimos personales y familiares</a:t>
            </a:r>
            <a:r>
              <a:rPr lang="es-ES" sz="2000" dirty="0">
                <a:solidFill>
                  <a:srgbClr val="000000"/>
                </a:solidFill>
                <a:effectLst/>
                <a:ea typeface="Times New Roman" panose="02020603050405020304" pitchFamily="18" charset="0"/>
              </a:rPr>
              <a:t>: las Comunidades Autónomas que han regulado algunos mínimos personales y familiares diferentes de los de la normativa estatal, incrementándolos, son </a:t>
            </a:r>
            <a:r>
              <a:rPr lang="es-ES" sz="2000" b="1" dirty="0">
                <a:solidFill>
                  <a:srgbClr val="000000"/>
                </a:solidFill>
                <a:effectLst/>
                <a:highlight>
                  <a:srgbClr val="FFFF00"/>
                </a:highlight>
                <a:ea typeface="Times New Roman" panose="02020603050405020304" pitchFamily="18" charset="0"/>
              </a:rPr>
              <a:t>Andalucía</a:t>
            </a:r>
            <a:r>
              <a:rPr lang="es-ES" sz="2000" b="1" dirty="0">
                <a:solidFill>
                  <a:srgbClr val="000000"/>
                </a:solidFill>
                <a:effectLst/>
                <a:ea typeface="Times New Roman" panose="02020603050405020304" pitchFamily="18" charset="0"/>
              </a:rPr>
              <a:t>, Illes Balears, Galicia, Madrid, La Rioja y la Comunidad Valenciana, así como los territorios forales del País Vasco y Navarra.</a:t>
            </a:r>
          </a:p>
          <a:p>
            <a:pPr marL="263525" lvl="2" algn="just">
              <a:buSzPts val="1200"/>
            </a:pPr>
            <a:endParaRPr lang="es-ES" sz="1050" b="1" dirty="0">
              <a:ea typeface="Times New Roman" panose="02020603050405020304" pitchFamily="18" charset="0"/>
            </a:endParaRPr>
          </a:p>
          <a:p>
            <a:pPr marL="538163" lvl="2" indent="-274638" algn="just">
              <a:buSzPts val="1200"/>
              <a:buFont typeface="Courier New" panose="02070309020205020404" pitchFamily="49" charset="0"/>
              <a:buChar char="o"/>
            </a:pPr>
            <a:r>
              <a:rPr lang="es-ES" sz="2000" u="sng" dirty="0">
                <a:solidFill>
                  <a:srgbClr val="C00000"/>
                </a:solidFill>
                <a:effectLst/>
                <a:ea typeface="Times New Roman" panose="02020603050405020304" pitchFamily="18" charset="0"/>
              </a:rPr>
              <a:t>Tarifa</a:t>
            </a:r>
            <a:r>
              <a:rPr lang="es-ES" sz="2000" dirty="0">
                <a:solidFill>
                  <a:srgbClr val="C00000"/>
                </a:solidFill>
                <a:effectLst/>
                <a:ea typeface="Times New Roman" panose="02020603050405020304" pitchFamily="18" charset="0"/>
              </a:rPr>
              <a:t>: </a:t>
            </a:r>
            <a:r>
              <a:rPr lang="es-ES" sz="2000" dirty="0">
                <a:effectLst/>
                <a:ea typeface="Times New Roman" panose="02020603050405020304" pitchFamily="18" charset="0"/>
              </a:rPr>
              <a:t>la estatal tiene 6 tramos con tipos que van desde el 9,50 al 24,50 por 100. </a:t>
            </a:r>
            <a:r>
              <a:rPr lang="es-ES" sz="2000" b="1" dirty="0">
                <a:effectLst/>
                <a:ea typeface="Times New Roman" panose="02020603050405020304" pitchFamily="18" charset="0"/>
              </a:rPr>
              <a:t>Actualmente ninguna Comunidad tiene una tarifa exactamente igual a la estatal, por lo que es difícil realizar comparaciones, pues en muchos casos no coinciden ni en el número de tramos.</a:t>
            </a:r>
          </a:p>
          <a:p>
            <a:pPr marL="538163" lvl="2" indent="-274638" algn="just">
              <a:buSzPts val="1200"/>
              <a:buFont typeface="Courier New" panose="02070309020205020404" pitchFamily="49" charset="0"/>
              <a:buChar char="o"/>
            </a:pPr>
            <a:r>
              <a:rPr lang="es-ES" sz="2000" u="sng" dirty="0">
                <a:solidFill>
                  <a:srgbClr val="C00000"/>
                </a:solidFill>
              </a:rPr>
              <a:t>Oferta viviendas:</a:t>
            </a:r>
            <a:r>
              <a:rPr lang="es-ES" sz="2000" dirty="0">
                <a:solidFill>
                  <a:srgbClr val="C00000"/>
                </a:solidFill>
              </a:rPr>
              <a:t> </a:t>
            </a:r>
            <a:r>
              <a:rPr lang="es-ES" sz="2000" dirty="0"/>
              <a:t>se establecen incentivos fiscales para promover la puesta de viviendas en el mercado de alquiler. Para ayudar a las personas con ELA. Para incentivar la compra de vehículos eléctricos.</a:t>
            </a:r>
            <a:endParaRPr lang="es-ES" sz="1050" dirty="0">
              <a:effectLst/>
              <a:ea typeface="Times New Roman" panose="02020603050405020304" pitchFamily="18" charset="0"/>
            </a:endParaRPr>
          </a:p>
        </p:txBody>
      </p:sp>
      <p:sp>
        <p:nvSpPr>
          <p:cNvPr id="6" name="CuadroTexto 5">
            <a:extLst>
              <a:ext uri="{FF2B5EF4-FFF2-40B4-BE49-F238E27FC236}">
                <a16:creationId xmlns:a16="http://schemas.microsoft.com/office/drawing/2014/main" id="{F5C7AB8B-6EF5-12C8-B471-B9F476F2E7F6}"/>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7DFC62DE-2FE1-887F-7E66-46DF4DF4EDD0}"/>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319959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F9D14E8-9630-BC3A-F48A-51D5187F1030}"/>
              </a:ext>
            </a:extLst>
          </p:cNvPr>
          <p:cNvPicPr>
            <a:picLocks noChangeAspect="1"/>
          </p:cNvPicPr>
          <p:nvPr/>
        </p:nvPicPr>
        <p:blipFill>
          <a:blip r:embed="rId2"/>
          <a:stretch>
            <a:fillRect/>
          </a:stretch>
        </p:blipFill>
        <p:spPr>
          <a:xfrm>
            <a:off x="-21758" y="9524"/>
            <a:ext cx="9144000" cy="6838951"/>
          </a:xfrm>
          <a:prstGeom prst="rect">
            <a:avLst/>
          </a:prstGeom>
        </p:spPr>
      </p:pic>
      <p:sp>
        <p:nvSpPr>
          <p:cNvPr id="3" name="CuadroTexto 2">
            <a:extLst>
              <a:ext uri="{FF2B5EF4-FFF2-40B4-BE49-F238E27FC236}">
                <a16:creationId xmlns:a16="http://schemas.microsoft.com/office/drawing/2014/main" id="{460F81AE-CCAD-B09E-BD74-F60AC99ED285}"/>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0" name="Imagen 9">
            <a:extLst>
              <a:ext uri="{FF2B5EF4-FFF2-40B4-BE49-F238E27FC236}">
                <a16:creationId xmlns:a16="http://schemas.microsoft.com/office/drawing/2014/main" id="{65BA868E-B23B-646E-3580-2959A2B31370}"/>
              </a:ext>
            </a:extLst>
          </p:cNvPr>
          <p:cNvPicPr>
            <a:picLocks noChangeAspect="1"/>
          </p:cNvPicPr>
          <p:nvPr/>
        </p:nvPicPr>
        <p:blipFill>
          <a:blip r:embed="rId3"/>
          <a:stretch>
            <a:fillRect/>
          </a:stretch>
        </p:blipFill>
        <p:spPr>
          <a:xfrm>
            <a:off x="1288611" y="1492351"/>
            <a:ext cx="6553062" cy="1902106"/>
          </a:xfrm>
          <a:prstGeom prst="rect">
            <a:avLst/>
          </a:prstGeom>
        </p:spPr>
      </p:pic>
      <p:pic>
        <p:nvPicPr>
          <p:cNvPr id="12" name="Imagen 11">
            <a:extLst>
              <a:ext uri="{FF2B5EF4-FFF2-40B4-BE49-F238E27FC236}">
                <a16:creationId xmlns:a16="http://schemas.microsoft.com/office/drawing/2014/main" id="{7AA8D974-0F75-2053-275E-30F856EDF1FB}"/>
              </a:ext>
            </a:extLst>
          </p:cNvPr>
          <p:cNvPicPr>
            <a:picLocks noChangeAspect="1"/>
          </p:cNvPicPr>
          <p:nvPr/>
        </p:nvPicPr>
        <p:blipFill rotWithShape="1">
          <a:blip r:embed="rId4"/>
          <a:srcRect t="14014"/>
          <a:stretch/>
        </p:blipFill>
        <p:spPr>
          <a:xfrm>
            <a:off x="1325880" y="3257295"/>
            <a:ext cx="6478524" cy="3602355"/>
          </a:xfrm>
          <a:prstGeom prst="rect">
            <a:avLst/>
          </a:prstGeom>
        </p:spPr>
      </p:pic>
      <p:sp>
        <p:nvSpPr>
          <p:cNvPr id="5" name="CuadroTexto 4">
            <a:extLst>
              <a:ext uri="{FF2B5EF4-FFF2-40B4-BE49-F238E27FC236}">
                <a16:creationId xmlns:a16="http://schemas.microsoft.com/office/drawing/2014/main" id="{1B26BB85-76A0-C6D6-7DB1-34819F6E1839}"/>
              </a:ext>
            </a:extLst>
          </p:cNvPr>
          <p:cNvSpPr txBox="1"/>
          <p:nvPr/>
        </p:nvSpPr>
        <p:spPr>
          <a:xfrm>
            <a:off x="975360" y="871791"/>
            <a:ext cx="8168640" cy="369332"/>
          </a:xfrm>
          <a:prstGeom prst="rect">
            <a:avLst/>
          </a:prstGeom>
          <a:noFill/>
        </p:spPr>
        <p:txBody>
          <a:bodyPr wrap="square">
            <a:spAutoFit/>
          </a:bodyPr>
          <a:lstStyle/>
          <a:p>
            <a:pPr marL="538163" lvl="2" indent="-274638" algn="just">
              <a:buSzPts val="1200"/>
              <a:buFont typeface="Courier New" panose="02070309020205020404" pitchFamily="49" charset="0"/>
              <a:buChar char="o"/>
            </a:pPr>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Resumen de tipos mínimos y máximos de las </a:t>
            </a:r>
            <a:r>
              <a:rPr kumimoji="0" lang="es-ES" sz="1800" b="0" i="0" u="sng" strike="noStrike" kern="1200" cap="none" spc="0" normalizeH="0" baseline="0" noProof="0" dirty="0" err="1">
                <a:ln>
                  <a:noFill/>
                </a:ln>
                <a:solidFill>
                  <a:srgbClr val="C00000"/>
                </a:solidFill>
                <a:effectLst/>
                <a:uLnTx/>
                <a:uFillTx/>
                <a:latin typeface="Calibri"/>
                <a:ea typeface="Times New Roman" panose="02020603050405020304" pitchFamily="18" charset="0"/>
                <a:cs typeface="+mn-cs"/>
              </a:rPr>
              <a:t>Comunidade</a:t>
            </a:r>
            <a:r>
              <a:rPr lang="es-ES" u="sng" dirty="0">
                <a:solidFill>
                  <a:srgbClr val="C00000"/>
                </a:solidFill>
                <a:latin typeface="Calibri"/>
              </a:rPr>
              <a:t>s:</a:t>
            </a:r>
          </a:p>
        </p:txBody>
      </p:sp>
      <p:pic>
        <p:nvPicPr>
          <p:cNvPr id="11" name="Imagen 10">
            <a:extLst>
              <a:ext uri="{FF2B5EF4-FFF2-40B4-BE49-F238E27FC236}">
                <a16:creationId xmlns:a16="http://schemas.microsoft.com/office/drawing/2014/main" id="{557A65CB-2DA5-8A1D-D480-731414710C4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Lst>
          </a:blip>
          <a:srcRect l="22947" t="16749"/>
          <a:stretch/>
        </p:blipFill>
        <p:spPr>
          <a:xfrm>
            <a:off x="7786430" y="5846626"/>
            <a:ext cx="549850" cy="500883"/>
          </a:xfrm>
          <a:prstGeom prst="rect">
            <a:avLst/>
          </a:prstGeom>
        </p:spPr>
      </p:pic>
      <p:pic>
        <p:nvPicPr>
          <p:cNvPr id="13" name="Imagen 12">
            <a:extLst>
              <a:ext uri="{FF2B5EF4-FFF2-40B4-BE49-F238E27FC236}">
                <a16:creationId xmlns:a16="http://schemas.microsoft.com/office/drawing/2014/main" id="{8E609467-A07F-6C16-5E9E-DACE00C76792}"/>
              </a:ext>
            </a:extLst>
          </p:cNvPr>
          <p:cNvPicPr>
            <a:picLocks noChangeAspect="1"/>
          </p:cNvPicPr>
          <p:nvPr/>
        </p:nvPicPr>
        <p:blipFill rotWithShape="1">
          <a:blip r:embed="rId7">
            <a:duotone>
              <a:schemeClr val="accent1">
                <a:shade val="45000"/>
                <a:satMod val="135000"/>
              </a:schemeClr>
              <a:prstClr val="white"/>
            </a:duotone>
          </a:blip>
          <a:srcRect l="22947" t="16749"/>
          <a:stretch/>
        </p:blipFill>
        <p:spPr>
          <a:xfrm>
            <a:off x="7678312" y="2111894"/>
            <a:ext cx="549850" cy="500883"/>
          </a:xfrm>
          <a:prstGeom prst="rect">
            <a:avLst/>
          </a:prstGeom>
          <a:solidFill>
            <a:schemeClr val="accent3"/>
          </a:solidFill>
        </p:spPr>
      </p:pic>
      <p:sp>
        <p:nvSpPr>
          <p:cNvPr id="15" name="Cerrar llave 14">
            <a:extLst>
              <a:ext uri="{FF2B5EF4-FFF2-40B4-BE49-F238E27FC236}">
                <a16:creationId xmlns:a16="http://schemas.microsoft.com/office/drawing/2014/main" id="{D20B0AE9-D918-4D9F-F82E-931B461D1E2A}"/>
              </a:ext>
            </a:extLst>
          </p:cNvPr>
          <p:cNvSpPr/>
          <p:nvPr/>
        </p:nvSpPr>
        <p:spPr>
          <a:xfrm>
            <a:off x="8263916" y="2136697"/>
            <a:ext cx="368106" cy="42108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6" name="CuadroTexto 15">
            <a:extLst>
              <a:ext uri="{FF2B5EF4-FFF2-40B4-BE49-F238E27FC236}">
                <a16:creationId xmlns:a16="http://schemas.microsoft.com/office/drawing/2014/main" id="{6172C4F2-EA8D-A3D2-040F-4EB9D6DBAD49}"/>
              </a:ext>
            </a:extLst>
          </p:cNvPr>
          <p:cNvSpPr txBox="1"/>
          <p:nvPr/>
        </p:nvSpPr>
        <p:spPr>
          <a:xfrm>
            <a:off x="8667776" y="4082242"/>
            <a:ext cx="286826" cy="369332"/>
          </a:xfrm>
          <a:prstGeom prst="rect">
            <a:avLst/>
          </a:prstGeom>
          <a:noFill/>
        </p:spPr>
        <p:txBody>
          <a:bodyPr wrap="square" rtlCol="0">
            <a:spAutoFit/>
          </a:bodyPr>
          <a:lstStyle/>
          <a:p>
            <a:r>
              <a:rPr lang="es-ES" dirty="0"/>
              <a:t>7</a:t>
            </a:r>
          </a:p>
        </p:txBody>
      </p:sp>
      <p:sp>
        <p:nvSpPr>
          <p:cNvPr id="4" name="Rectángulo 3">
            <a:extLst>
              <a:ext uri="{FF2B5EF4-FFF2-40B4-BE49-F238E27FC236}">
                <a16:creationId xmlns:a16="http://schemas.microsoft.com/office/drawing/2014/main" id="{608577EA-F624-2E4B-D3C7-C2A815F85404}"/>
              </a:ext>
            </a:extLst>
          </p:cNvPr>
          <p:cNvSpPr/>
          <p:nvPr/>
        </p:nvSpPr>
        <p:spPr>
          <a:xfrm>
            <a:off x="1400175" y="2136698"/>
            <a:ext cx="609600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6" name="Imagen 5">
            <a:extLst>
              <a:ext uri="{FF2B5EF4-FFF2-40B4-BE49-F238E27FC236}">
                <a16:creationId xmlns:a16="http://schemas.microsoft.com/office/drawing/2014/main" id="{E6A04BA7-1B26-A06F-8DDA-B050C1636DB4}"/>
              </a:ext>
            </a:extLst>
          </p:cNvPr>
          <p:cNvPicPr>
            <a:picLocks noChangeAspect="1"/>
          </p:cNvPicPr>
          <p:nvPr/>
        </p:nvPicPr>
        <p:blipFill rotWithShape="1">
          <a:blip r:embed="rId7">
            <a:duotone>
              <a:schemeClr val="accent1">
                <a:shade val="45000"/>
                <a:satMod val="135000"/>
              </a:schemeClr>
              <a:prstClr val="white"/>
            </a:duotone>
          </a:blip>
          <a:srcRect l="22947" t="16749"/>
          <a:stretch/>
        </p:blipFill>
        <p:spPr>
          <a:xfrm>
            <a:off x="551490" y="2158836"/>
            <a:ext cx="549850" cy="500883"/>
          </a:xfrm>
          <a:prstGeom prst="rect">
            <a:avLst/>
          </a:prstGeom>
          <a:solidFill>
            <a:schemeClr val="accent3"/>
          </a:solidFill>
        </p:spPr>
      </p:pic>
      <p:pic>
        <p:nvPicPr>
          <p:cNvPr id="7" name="Imagen 6">
            <a:extLst>
              <a:ext uri="{FF2B5EF4-FFF2-40B4-BE49-F238E27FC236}">
                <a16:creationId xmlns:a16="http://schemas.microsoft.com/office/drawing/2014/main" id="{28C155C5-15B4-843E-1CE2-98072A1BAD8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Lst>
          </a:blip>
          <a:srcRect l="22947" t="16749"/>
          <a:stretch/>
        </p:blipFill>
        <p:spPr>
          <a:xfrm>
            <a:off x="483056" y="6097067"/>
            <a:ext cx="549850" cy="500883"/>
          </a:xfrm>
          <a:prstGeom prst="rect">
            <a:avLst/>
          </a:prstGeom>
        </p:spPr>
      </p:pic>
      <p:sp>
        <p:nvSpPr>
          <p:cNvPr id="8" name="Cerrar llave 7">
            <a:extLst>
              <a:ext uri="{FF2B5EF4-FFF2-40B4-BE49-F238E27FC236}">
                <a16:creationId xmlns:a16="http://schemas.microsoft.com/office/drawing/2014/main" id="{3037D975-4BF5-ABE5-7094-5B0F5924ECF5}"/>
              </a:ext>
            </a:extLst>
          </p:cNvPr>
          <p:cNvSpPr/>
          <p:nvPr/>
        </p:nvSpPr>
        <p:spPr>
          <a:xfrm flipH="1">
            <a:off x="1001862" y="2259377"/>
            <a:ext cx="387822" cy="42108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 name="CuadroTexto 8">
            <a:extLst>
              <a:ext uri="{FF2B5EF4-FFF2-40B4-BE49-F238E27FC236}">
                <a16:creationId xmlns:a16="http://schemas.microsoft.com/office/drawing/2014/main" id="{5C1E30E1-6CF4-B481-4EB7-326E75BC41F2}"/>
              </a:ext>
            </a:extLst>
          </p:cNvPr>
          <p:cNvSpPr txBox="1"/>
          <p:nvPr/>
        </p:nvSpPr>
        <p:spPr>
          <a:xfrm>
            <a:off x="579542" y="4180116"/>
            <a:ext cx="286826" cy="369332"/>
          </a:xfrm>
          <a:prstGeom prst="rect">
            <a:avLst/>
          </a:prstGeom>
          <a:noFill/>
        </p:spPr>
        <p:txBody>
          <a:bodyPr wrap="square" rtlCol="0">
            <a:spAutoFit/>
          </a:bodyPr>
          <a:lstStyle/>
          <a:p>
            <a:r>
              <a:rPr lang="es-ES" dirty="0"/>
              <a:t>4</a:t>
            </a:r>
          </a:p>
        </p:txBody>
      </p:sp>
    </p:spTree>
    <p:extLst>
      <p:ext uri="{BB962C8B-B14F-4D97-AF65-F5344CB8AC3E}">
        <p14:creationId xmlns:p14="http://schemas.microsoft.com/office/powerpoint/2010/main" val="361694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70B1C3-4635-E3D6-566A-E0A18DAF2F84}"/>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F8FDAFB8-36D5-FC24-F953-C8337C32FFFB}"/>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dirty="0">
                <a:solidFill>
                  <a:srgbClr val="CB4E33"/>
                </a:solidFill>
                <a:latin typeface="Calibri"/>
              </a:rPr>
              <a:t>PRINCIPALES TENDENCIAS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2C65AA5-D538-4A56-459E-961FF210DF98}"/>
              </a:ext>
            </a:extLst>
          </p:cNvPr>
          <p:cNvSpPr txBox="1"/>
          <p:nvPr/>
        </p:nvSpPr>
        <p:spPr>
          <a:xfrm>
            <a:off x="995853" y="1750163"/>
            <a:ext cx="7944947" cy="4862870"/>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Impuesto sobre el Patrimonio</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Mínimo exento</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se aplica por defecto 700.000€ y solo se ha regulado uno específico rebajado en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Cataluña</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Extremadura</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y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Comunidad Valenciana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(500.000€). Con efectos solo para 2023 y 2024 la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Región de Murcia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lo fija en 3.700.000€.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Illes Balears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lo establece en 3.000.000€. Otras Comunidades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incrementan los mínimos para contribuyentes con discapacidad</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r>
              <a:rPr kumimoji="0" lang="es-ES" sz="1800" b="0" i="0" u="none" strike="noStrike" kern="1200" cap="none" spc="0" normalizeH="0" baseline="0" noProof="0" dirty="0">
                <a:ln>
                  <a:noFill/>
                </a:ln>
                <a:solidFill>
                  <a:srgbClr val="000000"/>
                </a:solidFill>
                <a:effectLst/>
                <a:highlight>
                  <a:srgbClr val="FFFF00"/>
                </a:highlight>
                <a:uLnTx/>
                <a:uFillTx/>
                <a:latin typeface="Calibri"/>
                <a:ea typeface="Times New Roman" panose="02020603050405020304" pitchFamily="18" charset="0"/>
                <a:cs typeface="+mn-cs"/>
              </a:rPr>
              <a:t>Andalucía</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(1.250.000-1.500.000€), Extremadura (600.000-700.000-800.000€) y la Comunidad Valenciana (1.000.000€).</a:t>
            </a:r>
          </a:p>
          <a:p>
            <a:pPr marL="263525" marR="0" lvl="2" algn="just" defTabSz="457200" rtl="0" eaLnBrk="1" fontAlgn="auto" latinLnBrk="0" hangingPunct="1">
              <a:lnSpc>
                <a:spcPct val="100000"/>
              </a:lnSpc>
              <a:spcBef>
                <a:spcPts val="0"/>
              </a:spcBef>
              <a:spcAft>
                <a:spcPts val="0"/>
              </a:spcAft>
              <a:buClrTx/>
              <a:buSzPts val="1200"/>
              <a:tabLst/>
              <a:defRPr/>
            </a:pPr>
            <a:endParaRPr kumimoji="0" lang="es-ES" sz="11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Tarifa</a:t>
            </a:r>
            <a:r>
              <a:rPr kumimoji="0" lang="es-ES" sz="1800" b="0" i="0" u="none"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solo </a:t>
            </a:r>
            <a:r>
              <a:rPr kumimoji="0" lang="es-ES" sz="1800" b="0" i="0" u="none" strike="noStrike" kern="1200" cap="none" spc="0" normalizeH="0" baseline="0" noProof="0" dirty="0">
                <a:ln>
                  <a:noFill/>
                </a:ln>
                <a:solidFill>
                  <a:srgbClr val="000000"/>
                </a:solidFill>
                <a:effectLst/>
                <a:highlight>
                  <a:srgbClr val="FFFF00"/>
                </a:highlight>
                <a:uLnTx/>
                <a:uFillTx/>
                <a:latin typeface="Calibri"/>
                <a:ea typeface="Times New Roman" panose="02020603050405020304" pitchFamily="18" charset="0"/>
                <a:cs typeface="+mn-cs"/>
              </a:rPr>
              <a:t>Andalucía</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Aragón, Canarias, Castilla y León, Castilla-La Mancha, Galicia, Madrid y La Rioja tienen el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tipo mínimo y máximo igual que el estatal</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0,2-3,5%</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p>
          <a:p>
            <a:pPr marL="263525" marR="0" lvl="2" algn="just" defTabSz="457200" rtl="0" eaLnBrk="1" fontAlgn="auto" latinLnBrk="0" hangingPunct="1">
              <a:lnSpc>
                <a:spcPct val="100000"/>
              </a:lnSpc>
              <a:spcBef>
                <a:spcPts val="0"/>
              </a:spcBef>
              <a:spcAft>
                <a:spcPts val="0"/>
              </a:spcAft>
              <a:buClrTx/>
              <a:buSzPts val="1200"/>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u="sng" dirty="0">
                <a:solidFill>
                  <a:srgbClr val="C00000"/>
                </a:solidFill>
                <a:latin typeface="Calibri"/>
              </a:rPr>
              <a:t>Supresión de bonificación</a:t>
            </a:r>
            <a:r>
              <a:rPr lang="es-ES" dirty="0">
                <a:solidFill>
                  <a:srgbClr val="C00000"/>
                </a:solidFill>
                <a:latin typeface="Calibri"/>
              </a:rPr>
              <a:t>: </a:t>
            </a:r>
            <a:r>
              <a:rPr lang="es-ES" dirty="0">
                <a:solidFill>
                  <a:srgbClr val="000000"/>
                </a:solidFill>
                <a:latin typeface="Calibri"/>
              </a:rPr>
              <a:t>las comunidades autónomas que bonificaban el impuesto a sus ciudadanos han desactivado la misma para que la recaudación quede en su territorio, salvo Extremadura, que mantiene su bonificación del 100%. (Cantabria, Extremadura, Galicia, Madrid y La Rioja)</a:t>
            </a:r>
          </a:p>
        </p:txBody>
      </p:sp>
      <p:sp>
        <p:nvSpPr>
          <p:cNvPr id="6" name="CuadroTexto 5">
            <a:extLst>
              <a:ext uri="{FF2B5EF4-FFF2-40B4-BE49-F238E27FC236}">
                <a16:creationId xmlns:a16="http://schemas.microsoft.com/office/drawing/2014/main" id="{AB1D0A25-3ACD-3823-AEF5-DEDA4BFE1DFA}"/>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E2697B05-0093-DE45-BC45-42C9CF6B60EB}"/>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298361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C8ED90-93E0-D480-1982-5B89D289CE06}"/>
              </a:ext>
            </a:extLst>
          </p:cNvPr>
          <p:cNvPicPr>
            <a:picLocks noChangeAspect="1"/>
          </p:cNvPicPr>
          <p:nvPr/>
        </p:nvPicPr>
        <p:blipFill>
          <a:blip r:embed="rId2"/>
          <a:stretch>
            <a:fillRect/>
          </a:stretch>
        </p:blipFill>
        <p:spPr>
          <a:xfrm>
            <a:off x="0" y="9524"/>
            <a:ext cx="9144000" cy="6838951"/>
          </a:xfrm>
          <a:prstGeom prst="rect">
            <a:avLst/>
          </a:prstGeom>
        </p:spPr>
      </p:pic>
      <p:sp>
        <p:nvSpPr>
          <p:cNvPr id="3" name="CuadroTexto 2">
            <a:extLst>
              <a:ext uri="{FF2B5EF4-FFF2-40B4-BE49-F238E27FC236}">
                <a16:creationId xmlns:a16="http://schemas.microsoft.com/office/drawing/2014/main" id="{72C65AA5-D538-4A56-459E-961FF210DF98}"/>
              </a:ext>
            </a:extLst>
          </p:cNvPr>
          <p:cNvSpPr txBox="1"/>
          <p:nvPr/>
        </p:nvSpPr>
        <p:spPr>
          <a:xfrm>
            <a:off x="995853" y="1750163"/>
            <a:ext cx="7944947" cy="369332"/>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p:txBody>
      </p:sp>
      <p:sp>
        <p:nvSpPr>
          <p:cNvPr id="4" name="CuadroTexto 3">
            <a:extLst>
              <a:ext uri="{FF2B5EF4-FFF2-40B4-BE49-F238E27FC236}">
                <a16:creationId xmlns:a16="http://schemas.microsoft.com/office/drawing/2014/main" id="{EE302247-2D49-257D-5F64-43E4434EE778}"/>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0" name="Imagen 9">
            <a:extLst>
              <a:ext uri="{FF2B5EF4-FFF2-40B4-BE49-F238E27FC236}">
                <a16:creationId xmlns:a16="http://schemas.microsoft.com/office/drawing/2014/main" id="{3D3D4CE5-254B-A364-30A1-038FF9F765EA}"/>
              </a:ext>
            </a:extLst>
          </p:cNvPr>
          <p:cNvPicPr>
            <a:picLocks noChangeAspect="1"/>
          </p:cNvPicPr>
          <p:nvPr/>
        </p:nvPicPr>
        <p:blipFill>
          <a:blip r:embed="rId3"/>
          <a:stretch>
            <a:fillRect/>
          </a:stretch>
        </p:blipFill>
        <p:spPr>
          <a:xfrm>
            <a:off x="905732" y="1084677"/>
            <a:ext cx="7242415" cy="5826734"/>
          </a:xfrm>
          <a:prstGeom prst="rect">
            <a:avLst/>
          </a:prstGeom>
        </p:spPr>
      </p:pic>
      <p:sp>
        <p:nvSpPr>
          <p:cNvPr id="6" name="CuadroTexto 5">
            <a:extLst>
              <a:ext uri="{FF2B5EF4-FFF2-40B4-BE49-F238E27FC236}">
                <a16:creationId xmlns:a16="http://schemas.microsoft.com/office/drawing/2014/main" id="{F0390245-F030-96E9-1525-BBAF7BECFF07}"/>
              </a:ext>
            </a:extLst>
          </p:cNvPr>
          <p:cNvSpPr txBox="1"/>
          <p:nvPr/>
        </p:nvSpPr>
        <p:spPr>
          <a:xfrm>
            <a:off x="995853" y="820363"/>
            <a:ext cx="7242415" cy="369332"/>
          </a:xfrm>
          <a:prstGeom prst="rect">
            <a:avLst/>
          </a:prstGeom>
          <a:noFill/>
        </p:spPr>
        <p:txBody>
          <a:bodyPr wrap="square">
            <a:spAutoFit/>
          </a:bodyPr>
          <a:lstStyle/>
          <a:p>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Resumen de tipos mínimos y máximos de las Comunidades</a:t>
            </a:r>
            <a:endParaRPr lang="es-ES" dirty="0"/>
          </a:p>
        </p:txBody>
      </p:sp>
      <p:pic>
        <p:nvPicPr>
          <p:cNvPr id="7" name="Imagen 6">
            <a:extLst>
              <a:ext uri="{FF2B5EF4-FFF2-40B4-BE49-F238E27FC236}">
                <a16:creationId xmlns:a16="http://schemas.microsoft.com/office/drawing/2014/main" id="{C63D4233-BEA5-B959-6060-26187553644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l="22947" t="16749"/>
          <a:stretch/>
        </p:blipFill>
        <p:spPr>
          <a:xfrm>
            <a:off x="7970483" y="4262891"/>
            <a:ext cx="549850" cy="500883"/>
          </a:xfrm>
          <a:prstGeom prst="rect">
            <a:avLst/>
          </a:prstGeom>
        </p:spPr>
      </p:pic>
      <p:pic>
        <p:nvPicPr>
          <p:cNvPr id="8" name="Imagen 7">
            <a:extLst>
              <a:ext uri="{FF2B5EF4-FFF2-40B4-BE49-F238E27FC236}">
                <a16:creationId xmlns:a16="http://schemas.microsoft.com/office/drawing/2014/main" id="{C22057D1-437E-DE2B-92D0-F3F79555F036}"/>
              </a:ext>
            </a:extLst>
          </p:cNvPr>
          <p:cNvPicPr>
            <a:picLocks noChangeAspect="1"/>
          </p:cNvPicPr>
          <p:nvPr/>
        </p:nvPicPr>
        <p:blipFill rotWithShape="1">
          <a:blip r:embed="rId6">
            <a:duotone>
              <a:schemeClr val="accent1">
                <a:shade val="45000"/>
                <a:satMod val="135000"/>
              </a:schemeClr>
              <a:prstClr val="white"/>
            </a:duotone>
          </a:blip>
          <a:srcRect l="22947" t="16749"/>
          <a:stretch/>
        </p:blipFill>
        <p:spPr>
          <a:xfrm>
            <a:off x="7927745" y="1514817"/>
            <a:ext cx="549850" cy="500883"/>
          </a:xfrm>
          <a:prstGeom prst="rect">
            <a:avLst/>
          </a:prstGeom>
        </p:spPr>
      </p:pic>
      <p:sp>
        <p:nvSpPr>
          <p:cNvPr id="5" name="Rectángulo 4">
            <a:extLst>
              <a:ext uri="{FF2B5EF4-FFF2-40B4-BE49-F238E27FC236}">
                <a16:creationId xmlns:a16="http://schemas.microsoft.com/office/drawing/2014/main" id="{E8601D10-C96E-7D07-D6AE-9113250343A2}"/>
              </a:ext>
            </a:extLst>
          </p:cNvPr>
          <p:cNvSpPr/>
          <p:nvPr/>
        </p:nvSpPr>
        <p:spPr>
          <a:xfrm>
            <a:off x="1104900" y="1631100"/>
            <a:ext cx="609600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314D22A5-851B-0453-DE9C-08EF3BE8B28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l="22947" t="16749"/>
          <a:stretch/>
        </p:blipFill>
        <p:spPr>
          <a:xfrm>
            <a:off x="500527" y="4233543"/>
            <a:ext cx="549850" cy="500883"/>
          </a:xfrm>
          <a:prstGeom prst="rect">
            <a:avLst/>
          </a:prstGeom>
        </p:spPr>
      </p:pic>
      <p:pic>
        <p:nvPicPr>
          <p:cNvPr id="11" name="Imagen 10">
            <a:extLst>
              <a:ext uri="{FF2B5EF4-FFF2-40B4-BE49-F238E27FC236}">
                <a16:creationId xmlns:a16="http://schemas.microsoft.com/office/drawing/2014/main" id="{345F3955-2EE5-DF7D-78DF-E95FF6F10776}"/>
              </a:ext>
            </a:extLst>
          </p:cNvPr>
          <p:cNvPicPr>
            <a:picLocks noChangeAspect="1"/>
          </p:cNvPicPr>
          <p:nvPr/>
        </p:nvPicPr>
        <p:blipFill rotWithShape="1">
          <a:blip r:embed="rId6">
            <a:duotone>
              <a:schemeClr val="accent1">
                <a:shade val="45000"/>
                <a:satMod val="135000"/>
              </a:schemeClr>
              <a:prstClr val="white"/>
            </a:duotone>
          </a:blip>
          <a:srcRect l="22947" t="16749"/>
          <a:stretch/>
        </p:blipFill>
        <p:spPr>
          <a:xfrm>
            <a:off x="500527" y="1499651"/>
            <a:ext cx="549850" cy="500883"/>
          </a:xfrm>
          <a:prstGeom prst="rect">
            <a:avLst/>
          </a:prstGeom>
        </p:spPr>
      </p:pic>
      <p:sp>
        <p:nvSpPr>
          <p:cNvPr id="12" name="Cerrar llave 11">
            <a:extLst>
              <a:ext uri="{FF2B5EF4-FFF2-40B4-BE49-F238E27FC236}">
                <a16:creationId xmlns:a16="http://schemas.microsoft.com/office/drawing/2014/main" id="{6F14E8E0-FDE1-9684-596C-A99DB71FB2B9}"/>
              </a:ext>
            </a:extLst>
          </p:cNvPr>
          <p:cNvSpPr/>
          <p:nvPr/>
        </p:nvSpPr>
        <p:spPr>
          <a:xfrm>
            <a:off x="2451868" y="1735009"/>
            <a:ext cx="549850" cy="49203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3" name="CuadroTexto 12">
            <a:extLst>
              <a:ext uri="{FF2B5EF4-FFF2-40B4-BE49-F238E27FC236}">
                <a16:creationId xmlns:a16="http://schemas.microsoft.com/office/drawing/2014/main" id="{4C32FA70-4BA2-439D-7CE0-DE1A3B16F5A5}"/>
              </a:ext>
            </a:extLst>
          </p:cNvPr>
          <p:cNvSpPr txBox="1"/>
          <p:nvPr/>
        </p:nvSpPr>
        <p:spPr>
          <a:xfrm>
            <a:off x="3170138" y="4010539"/>
            <a:ext cx="549850" cy="307777"/>
          </a:xfrm>
          <a:prstGeom prst="rect">
            <a:avLst/>
          </a:prstGeom>
          <a:noFill/>
        </p:spPr>
        <p:txBody>
          <a:bodyPr wrap="square" rtlCol="0">
            <a:spAutoFit/>
          </a:bodyPr>
          <a:lstStyle/>
          <a:p>
            <a:r>
              <a:rPr lang="es-ES" sz="1400" dirty="0"/>
              <a:t>0,1</a:t>
            </a:r>
          </a:p>
        </p:txBody>
      </p:sp>
      <p:sp>
        <p:nvSpPr>
          <p:cNvPr id="14" name="Cerrar llave 13">
            <a:extLst>
              <a:ext uri="{FF2B5EF4-FFF2-40B4-BE49-F238E27FC236}">
                <a16:creationId xmlns:a16="http://schemas.microsoft.com/office/drawing/2014/main" id="{F720C751-721C-1EEB-DFB6-3ABB8F658AAD}"/>
              </a:ext>
            </a:extLst>
          </p:cNvPr>
          <p:cNvSpPr/>
          <p:nvPr/>
        </p:nvSpPr>
        <p:spPr>
          <a:xfrm>
            <a:off x="8428739" y="1495394"/>
            <a:ext cx="549850" cy="49203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5" name="CuadroTexto 14">
            <a:extLst>
              <a:ext uri="{FF2B5EF4-FFF2-40B4-BE49-F238E27FC236}">
                <a16:creationId xmlns:a16="http://schemas.microsoft.com/office/drawing/2014/main" id="{8B92AB03-36D9-A7DD-8500-AAD4BB22697B}"/>
              </a:ext>
            </a:extLst>
          </p:cNvPr>
          <p:cNvSpPr txBox="1"/>
          <p:nvPr/>
        </p:nvSpPr>
        <p:spPr>
          <a:xfrm>
            <a:off x="8153814" y="3772488"/>
            <a:ext cx="549850" cy="307777"/>
          </a:xfrm>
          <a:prstGeom prst="rect">
            <a:avLst/>
          </a:prstGeom>
          <a:noFill/>
        </p:spPr>
        <p:txBody>
          <a:bodyPr wrap="square" rtlCol="0">
            <a:spAutoFit/>
          </a:bodyPr>
          <a:lstStyle/>
          <a:p>
            <a:r>
              <a:rPr lang="es-ES" sz="1400" dirty="0"/>
              <a:t>0,25</a:t>
            </a:r>
          </a:p>
        </p:txBody>
      </p:sp>
    </p:spTree>
    <p:extLst>
      <p:ext uri="{BB962C8B-B14F-4D97-AF65-F5344CB8AC3E}">
        <p14:creationId xmlns:p14="http://schemas.microsoft.com/office/powerpoint/2010/main" val="139415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FC3C8D-7178-D070-D153-415CC7DFC76B}"/>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F9DD449A-8657-8307-983D-4FFEE4C18299}"/>
              </a:ext>
            </a:extLst>
          </p:cNvPr>
          <p:cNvSpPr txBox="1"/>
          <p:nvPr/>
        </p:nvSpPr>
        <p:spPr>
          <a:xfrm>
            <a:off x="1558978" y="1183187"/>
            <a:ext cx="455701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CB4E33"/>
                </a:solidFill>
                <a:effectLst/>
                <a:uLnTx/>
                <a:uFillTx/>
                <a:latin typeface="Calibri"/>
                <a:ea typeface="+mn-ea"/>
                <a:cs typeface="+mn-cs"/>
              </a:rPr>
              <a:t>XXIV Edición</a:t>
            </a:r>
          </a:p>
        </p:txBody>
      </p:sp>
      <p:sp>
        <p:nvSpPr>
          <p:cNvPr id="6" name="Rectángulo 5">
            <a:extLst>
              <a:ext uri="{FF2B5EF4-FFF2-40B4-BE49-F238E27FC236}">
                <a16:creationId xmlns:a16="http://schemas.microsoft.com/office/drawing/2014/main" id="{66FD34BB-4937-B602-480C-7EE0EC90890B}"/>
              </a:ext>
            </a:extLst>
          </p:cNvPr>
          <p:cNvSpPr/>
          <p:nvPr/>
        </p:nvSpPr>
        <p:spPr>
          <a:xfrm>
            <a:off x="690307" y="1754342"/>
            <a:ext cx="8020055" cy="757130"/>
          </a:xfrm>
          <a:prstGeom prst="rect">
            <a:avLst/>
          </a:prstGeom>
          <a:solidFill>
            <a:schemeClr val="bg1"/>
          </a:solidFill>
        </p:spPr>
        <p:txBody>
          <a:bodyPr wrap="square">
            <a:spAutoFit/>
          </a:bodyPr>
          <a:lstStyle/>
          <a:p>
            <a:pPr marL="285750" marR="0" lvl="0" indent="-285750" algn="just"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_tradnl" altLang="es-ES" sz="1800" b="1" i="0" u="none" strike="noStrike" kern="1200" cap="none" spc="0" normalizeH="0" baseline="0" noProof="0" dirty="0">
                <a:ln>
                  <a:noFill/>
                </a:ln>
                <a:solidFill>
                  <a:prstClr val="black"/>
                </a:solidFill>
                <a:effectLst/>
                <a:uLnTx/>
                <a:uFillTx/>
                <a:latin typeface="Calibri"/>
                <a:ea typeface="+mn-ea"/>
                <a:cs typeface="+mn-cs"/>
              </a:rPr>
              <a:t>Documentación</a:t>
            </a: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 nota de prensa, documento </a:t>
            </a:r>
            <a:r>
              <a:rPr kumimoji="0" lang="es-ES_tradnl" altLang="es-ES" sz="1800" b="0" i="1" u="none" strike="noStrike" kern="1200" cap="none" spc="0" normalizeH="0" baseline="0" noProof="0" dirty="0">
                <a:ln>
                  <a:noFill/>
                </a:ln>
                <a:solidFill>
                  <a:prstClr val="black"/>
                </a:solidFill>
                <a:effectLst/>
                <a:uLnTx/>
                <a:uFillTx/>
                <a:latin typeface="Calibri"/>
                <a:ea typeface="+mn-ea"/>
                <a:cs typeface="+mn-cs"/>
              </a:rPr>
              <a:t>Panorama de la Fiscalidad Autonómica y Foral 2025</a:t>
            </a:r>
            <a:r>
              <a:rPr lang="es-ES_tradnl" altLang="es-ES" i="1" dirty="0">
                <a:solidFill>
                  <a:prstClr val="black"/>
                </a:solidFill>
                <a:latin typeface="Calibri"/>
              </a:rPr>
              <a:t> </a:t>
            </a: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y el </a:t>
            </a:r>
            <a:r>
              <a:rPr kumimoji="0" lang="es-ES_tradnl" altLang="es-ES" sz="1800" b="0" i="0" u="none" strike="noStrike" kern="1200" cap="none" spc="0" normalizeH="0" baseline="0" noProof="0" dirty="0" err="1">
                <a:ln>
                  <a:noFill/>
                </a:ln>
                <a:solidFill>
                  <a:prstClr val="black"/>
                </a:solidFill>
                <a:effectLst/>
                <a:uLnTx/>
                <a:uFillTx/>
                <a:latin typeface="Calibri"/>
                <a:ea typeface="+mn-ea"/>
                <a:cs typeface="+mn-cs"/>
              </a:rPr>
              <a:t>power</a:t>
            </a: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_tradnl" altLang="es-ES" sz="1800" b="0" i="0" u="none" strike="noStrike" kern="1200" cap="none" spc="0" normalizeH="0" baseline="0" noProof="0" dirty="0" err="1">
                <a:ln>
                  <a:noFill/>
                </a:ln>
                <a:solidFill>
                  <a:prstClr val="black"/>
                </a:solidFill>
                <a:effectLst/>
                <a:uLnTx/>
                <a:uFillTx/>
                <a:latin typeface="Calibri"/>
                <a:ea typeface="+mn-ea"/>
                <a:cs typeface="+mn-cs"/>
              </a:rPr>
              <a:t>point</a:t>
            </a:r>
            <a:endParaRPr kumimoji="0" lang="es-ES_tradnl" alt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70863480-2A75-6D6B-363A-820A342A3EA9}"/>
              </a:ext>
            </a:extLst>
          </p:cNvPr>
          <p:cNvSpPr/>
          <p:nvPr/>
        </p:nvSpPr>
        <p:spPr>
          <a:xfrm>
            <a:off x="690307" y="2657025"/>
            <a:ext cx="8020055" cy="3584058"/>
          </a:xfrm>
          <a:prstGeom prst="rect">
            <a:avLst/>
          </a:prstGeom>
          <a:solidFill>
            <a:schemeClr val="bg1"/>
          </a:solidFill>
        </p:spPr>
        <p:txBody>
          <a:bodyPr wrap="square">
            <a:spAutoFit/>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altLang="es-ES" sz="1800" b="1" i="0" u="none" strike="noStrike" kern="1200" cap="none" spc="0" normalizeH="0" baseline="0" noProof="0" dirty="0">
                <a:ln>
                  <a:noFill/>
                </a:ln>
                <a:solidFill>
                  <a:prstClr val="black"/>
                </a:solidFill>
                <a:effectLst/>
                <a:uLnTx/>
                <a:uFillTx/>
                <a:latin typeface="Calibri"/>
                <a:ea typeface="+mn-ea"/>
                <a:cs typeface="+mn-cs"/>
              </a:rPr>
              <a:t>Contenido del documento </a:t>
            </a:r>
            <a:r>
              <a:rPr kumimoji="0" lang="es-ES_tradnl" altLang="es-ES" sz="1800" b="1" i="1" u="none" strike="noStrike" kern="1200" cap="none" spc="0" normalizeH="0" baseline="0" noProof="0" dirty="0">
                <a:ln>
                  <a:noFill/>
                </a:ln>
                <a:solidFill>
                  <a:prstClr val="black"/>
                </a:solidFill>
                <a:effectLst/>
                <a:uLnTx/>
                <a:uFillTx/>
                <a:latin typeface="Calibri"/>
                <a:ea typeface="+mn-ea"/>
                <a:cs typeface="+mn-cs"/>
              </a:rPr>
              <a:t>Panorama de la Fiscalidad Autonómica y Foral 2024</a:t>
            </a:r>
            <a:endParaRPr kumimoji="0" lang="es-ES_tradnl" altLang="es-ES" sz="18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457200" rtl="0" eaLnBrk="1" fontAlgn="auto" latinLnBrk="0" hangingPunct="1">
              <a:lnSpc>
                <a:spcPct val="17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I.</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Presentación</a:t>
            </a:r>
            <a:endParaRPr kumimoji="0" lang="es-ES_tradnl" altLang="es-ES" sz="900" b="0" i="0" u="none" strike="noStrike" kern="1200" cap="none" spc="0" normalizeH="0" baseline="0" noProof="0" dirty="0">
              <a:ln>
                <a:noFill/>
              </a:ln>
              <a:solidFill>
                <a:prstClr val="black"/>
              </a:solidFill>
              <a:effectLst/>
              <a:uLnTx/>
              <a:uFillTx/>
              <a:latin typeface="Calibri"/>
              <a:ea typeface="+mn-ea"/>
              <a:cs typeface="Times New Roman" charset="0"/>
            </a:endParaRPr>
          </a:p>
          <a:p>
            <a:pPr marL="457200" marR="0" lvl="1" indent="0" algn="just" defTabSz="457200" rtl="0" eaLnBrk="1" fontAlgn="auto" latinLnBrk="0" hangingPunct="1">
              <a:lnSpc>
                <a:spcPct val="170000"/>
              </a:lnSpc>
              <a:spcBef>
                <a:spcPts val="0"/>
              </a:spcBef>
              <a:spcAft>
                <a:spcPts val="0"/>
              </a:spcAft>
              <a:buClrTx/>
              <a:buSzTx/>
              <a:buFontTx/>
              <a:buNone/>
              <a:tabLst/>
              <a:defRPr/>
            </a:pPr>
            <a:r>
              <a:rPr lang="es-ES" altLang="es-ES" sz="2000" b="1" dirty="0">
                <a:solidFill>
                  <a:prstClr val="black"/>
                </a:solidFill>
                <a:latin typeface="Calibri"/>
                <a:cs typeface="Times New Roman" charset="0"/>
              </a:rPr>
              <a:t>II.</a:t>
            </a:r>
            <a:r>
              <a:rPr lang="es-ES" altLang="es-ES" sz="2000" dirty="0">
                <a:solidFill>
                  <a:prstClr val="black"/>
                </a:solidFill>
                <a:latin typeface="Calibri"/>
                <a:cs typeface="Times New Roman" charset="0"/>
              </a:rPr>
              <a:t>	</a:t>
            </a:r>
            <a:r>
              <a:rPr kumimoji="0" lang="es-ES_tradnl" altLang="es-ES" sz="2000" b="0" u="none" strike="noStrike" kern="1200" cap="none" spc="0" normalizeH="0" baseline="0" noProof="0" dirty="0">
                <a:ln>
                  <a:noFill/>
                </a:ln>
                <a:solidFill>
                  <a:prstClr val="black"/>
                </a:solidFill>
                <a:effectLst/>
                <a:uLnTx/>
                <a:uFillTx/>
                <a:latin typeface="Calibri"/>
                <a:ea typeface="+mn-ea"/>
                <a:cs typeface="Times New Roman" charset="0"/>
              </a:rPr>
              <a:t>Cuadros numéricos</a:t>
            </a:r>
          </a:p>
          <a:p>
            <a:pPr marL="457200" marR="0" lvl="1" indent="0" algn="just" defTabSz="457200" rtl="0" eaLnBrk="1" fontAlgn="auto" latinLnBrk="0" hangingPunct="1">
              <a:lnSpc>
                <a:spcPct val="17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III.</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Panorama en el IRPF  </a:t>
            </a:r>
          </a:p>
          <a:p>
            <a:pPr marL="457200" marR="0" lvl="1" indent="0" algn="just" defTabSz="457200" rtl="0" eaLnBrk="1" fontAlgn="auto" latinLnBrk="0" hangingPunct="1">
              <a:lnSpc>
                <a:spcPct val="170000"/>
              </a:lnSpc>
              <a:spcBef>
                <a:spcPts val="0"/>
              </a:spcBef>
              <a:spcAft>
                <a:spcPts val="0"/>
              </a:spcAft>
              <a:buClrTx/>
              <a:buSzTx/>
              <a:buFontTx/>
              <a:buNone/>
              <a:tabLst/>
              <a:defRPr/>
            </a:pPr>
            <a:r>
              <a:rPr lang="es-ES_tradnl" altLang="es-ES" sz="2000" b="1" dirty="0">
                <a:solidFill>
                  <a:prstClr val="black"/>
                </a:solidFill>
                <a:latin typeface="Calibri"/>
                <a:cs typeface="Times New Roman" charset="0"/>
              </a:rPr>
              <a:t>I</a:t>
            </a: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V.</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Panorama en el IP </a:t>
            </a:r>
          </a:p>
          <a:p>
            <a:pPr marL="457200" marR="0" lvl="1" indent="0" algn="just" defTabSz="457200" rtl="0" eaLnBrk="1" fontAlgn="auto" latinLnBrk="0" hangingPunct="1">
              <a:lnSpc>
                <a:spcPct val="17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V.</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Panorama en el ISD </a:t>
            </a:r>
          </a:p>
          <a:p>
            <a:pPr marL="457200" marR="0" lvl="1" indent="0" algn="just" defTabSz="457200" rtl="0" eaLnBrk="1" fontAlgn="auto" latinLnBrk="0" hangingPunct="1">
              <a:lnSpc>
                <a:spcPct val="17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VI.</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Panorama en </a:t>
            </a:r>
            <a:r>
              <a:rPr kumimoji="0" lang="es-ES_tradnl" altLang="es-ES" sz="2000" b="0" i="0" u="none" strike="noStrike" kern="1200" cap="none" spc="0" normalizeH="0" baseline="0" noProof="0" dirty="0" err="1">
                <a:ln>
                  <a:noFill/>
                </a:ln>
                <a:solidFill>
                  <a:prstClr val="black"/>
                </a:solidFill>
                <a:effectLst/>
                <a:uLnTx/>
                <a:uFillTx/>
                <a:latin typeface="Calibri"/>
                <a:ea typeface="+mn-ea"/>
                <a:cs typeface="Times New Roman" charset="0"/>
              </a:rPr>
              <a:t>ITPyAJD</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 </a:t>
            </a:r>
          </a:p>
        </p:txBody>
      </p:sp>
      <p:sp>
        <p:nvSpPr>
          <p:cNvPr id="8" name="CuadroTexto 7">
            <a:extLst>
              <a:ext uri="{FF2B5EF4-FFF2-40B4-BE49-F238E27FC236}">
                <a16:creationId xmlns:a16="http://schemas.microsoft.com/office/drawing/2014/main" id="{92784CC2-5C33-C0E1-36BD-4653E8A269A4}"/>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0" name="Imagen 9">
            <a:extLst>
              <a:ext uri="{FF2B5EF4-FFF2-40B4-BE49-F238E27FC236}">
                <a16:creationId xmlns:a16="http://schemas.microsoft.com/office/drawing/2014/main" id="{BEA38E80-5F33-66B6-F78A-27F8719FC4D7}"/>
              </a:ext>
            </a:extLst>
          </p:cNvPr>
          <p:cNvPicPr>
            <a:picLocks noChangeAspect="1"/>
          </p:cNvPicPr>
          <p:nvPr/>
        </p:nvPicPr>
        <p:blipFill rotWithShape="1">
          <a:blip r:embed="rId3"/>
          <a:srcRect l="22947" t="16749"/>
          <a:stretch/>
        </p:blipFill>
        <p:spPr>
          <a:xfrm>
            <a:off x="690307" y="1146950"/>
            <a:ext cx="549850" cy="500883"/>
          </a:xfrm>
          <a:prstGeom prst="rect">
            <a:avLst/>
          </a:prstGeom>
        </p:spPr>
      </p:pic>
    </p:spTree>
    <p:extLst>
      <p:ext uri="{BB962C8B-B14F-4D97-AF65-F5344CB8AC3E}">
        <p14:creationId xmlns:p14="http://schemas.microsoft.com/office/powerpoint/2010/main" val="94159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1E18C3-407F-A300-4DCB-9EABFF272C53}"/>
              </a:ext>
            </a:extLst>
          </p:cNvPr>
          <p:cNvPicPr>
            <a:picLocks noChangeAspect="1"/>
          </p:cNvPicPr>
          <p:nvPr/>
        </p:nvPicPr>
        <p:blipFill>
          <a:blip r:embed="rId2"/>
          <a:stretch>
            <a:fillRect/>
          </a:stretch>
        </p:blipFill>
        <p:spPr>
          <a:xfrm>
            <a:off x="0" y="9524"/>
            <a:ext cx="9144000" cy="6838951"/>
          </a:xfrm>
          <a:prstGeom prst="rect">
            <a:avLst/>
          </a:prstGeom>
        </p:spPr>
      </p:pic>
      <p:sp>
        <p:nvSpPr>
          <p:cNvPr id="3" name="CuadroTexto 2">
            <a:extLst>
              <a:ext uri="{FF2B5EF4-FFF2-40B4-BE49-F238E27FC236}">
                <a16:creationId xmlns:a16="http://schemas.microsoft.com/office/drawing/2014/main" id="{23A3CEA6-316C-3020-D2ED-1618B23303C0}"/>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PRINCIPALES TENDENCIAS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6B4B98C-04FA-8425-4412-480F4B14C5C5}"/>
              </a:ext>
            </a:extLst>
          </p:cNvPr>
          <p:cNvSpPr txBox="1"/>
          <p:nvPr/>
        </p:nvSpPr>
        <p:spPr>
          <a:xfrm>
            <a:off x="995853" y="1750163"/>
            <a:ext cx="7944947" cy="5370701"/>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Impuesto sobre Sucesiones y Donaciones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kumimoji="0" lang="es-ES" b="0" i="0" u="none"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Comunidades donde solo pagan importes simbólicos parientes cercanos en sucesiones</a:t>
            </a:r>
            <a:r>
              <a:rPr kumimoji="0" lang="es-ES"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r>
              <a:rPr kumimoji="0" lang="es-ES" b="1" i="0" u="none" strike="noStrike" kern="1200" cap="none" spc="0" normalizeH="0" baseline="0" noProof="0" dirty="0">
                <a:ln>
                  <a:noFill/>
                </a:ln>
                <a:solidFill>
                  <a:srgbClr val="000000"/>
                </a:solidFill>
                <a:effectLst/>
                <a:highlight>
                  <a:srgbClr val="FFFF00"/>
                </a:highlight>
                <a:uLnTx/>
                <a:uFillTx/>
                <a:latin typeface="Calibri"/>
                <a:ea typeface="Times New Roman" panose="02020603050405020304" pitchFamily="18" charset="0"/>
                <a:cs typeface="+mn-cs"/>
              </a:rPr>
              <a:t>Andalucía</a:t>
            </a:r>
            <a:r>
              <a:rPr kumimoji="0" lang="es-ES"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Aragón, Illes Baleares, Canarias, Cantabria, Castilla y León, Extremadura, Galicia, Madrid, Región de Murcia, La Rioja, La Comunidad Valenciana, así como los territorios forales</a:t>
            </a:r>
            <a:r>
              <a:rPr kumimoji="0" lang="es-ES"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En otras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Comunidades casi no pagan los familiares si no superan determinados límites</a:t>
            </a:r>
          </a:p>
          <a:p>
            <a:pPr marL="263525" marR="0" lvl="2" algn="just" defTabSz="457200" rtl="0" eaLnBrk="1" fontAlgn="auto" latinLnBrk="0" hangingPunct="1">
              <a:lnSpc>
                <a:spcPct val="100000"/>
              </a:lnSpc>
              <a:spcBef>
                <a:spcPts val="0"/>
              </a:spcBef>
              <a:spcAft>
                <a:spcPts val="0"/>
              </a:spcAft>
              <a:buClrTx/>
              <a:buSzPts val="1200"/>
              <a:tabLst/>
              <a:defRPr/>
            </a:pPr>
            <a:endParaRPr kumimoji="0" lang="es-ES"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dirty="0">
                <a:solidFill>
                  <a:srgbClr val="000000"/>
                </a:solidFill>
                <a:latin typeface="Calibri"/>
              </a:rPr>
              <a:t>Algunas Comunidades, como </a:t>
            </a:r>
            <a:r>
              <a:rPr lang="es-ES" b="1" dirty="0">
                <a:solidFill>
                  <a:srgbClr val="000000"/>
                </a:solidFill>
                <a:latin typeface="Calibri"/>
              </a:rPr>
              <a:t>Canarias o Madrid </a:t>
            </a:r>
            <a:r>
              <a:rPr lang="es-ES" dirty="0">
                <a:solidFill>
                  <a:srgbClr val="000000"/>
                </a:solidFill>
                <a:latin typeface="Calibri"/>
              </a:rPr>
              <a:t>bonifican a familiares del Grupo III</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lang="es-ES" sz="1200" dirty="0">
              <a:solidFill>
                <a:srgbClr val="000000"/>
              </a:solidFill>
              <a:latin typeface="Calibri"/>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dirty="0">
                <a:solidFill>
                  <a:srgbClr val="000000"/>
                </a:solidFill>
                <a:latin typeface="Calibri"/>
              </a:rPr>
              <a:t>Reducción en la sucesión y donación de empresa familiar</a:t>
            </a:r>
          </a:p>
          <a:p>
            <a:pPr marL="263525" marR="0" lvl="2" algn="just" defTabSz="457200" rtl="0" eaLnBrk="1" fontAlgn="auto" latinLnBrk="0" hangingPunct="1">
              <a:lnSpc>
                <a:spcPct val="100000"/>
              </a:lnSpc>
              <a:spcBef>
                <a:spcPts val="0"/>
              </a:spcBef>
              <a:spcAft>
                <a:spcPts val="0"/>
              </a:spcAft>
              <a:buClrTx/>
              <a:buSzPts val="1200"/>
              <a:tabLst/>
              <a:defRPr/>
            </a:pPr>
            <a:endParaRPr lang="es-ES" sz="800" dirty="0">
              <a:solidFill>
                <a:srgbClr val="000000"/>
              </a:solidFill>
              <a:latin typeface="Calibri"/>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dirty="0">
                <a:solidFill>
                  <a:srgbClr val="000000"/>
                </a:solidFill>
                <a:latin typeface="Calibri"/>
              </a:rPr>
              <a:t>La reducción por adquisición “mortis causa” de la vivienda se mejora en bastante. </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lang="es-ES" sz="1400" dirty="0">
              <a:solidFill>
                <a:srgbClr val="000000"/>
              </a:solidFill>
              <a:latin typeface="Calibri"/>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dirty="0">
                <a:solidFill>
                  <a:srgbClr val="000000"/>
                </a:solidFill>
                <a:latin typeface="Calibri"/>
              </a:rPr>
              <a:t>Se establecen beneficios fiscales en ciertas Comunidades cuando se dona vivienda, suelo para edificar vivienda o dinero para adquirir vivienda.</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lang="es-ES" sz="1200" dirty="0">
              <a:solidFill>
                <a:srgbClr val="000000"/>
              </a:solidFill>
              <a:latin typeface="Calibri"/>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lang="es-ES" dirty="0">
                <a:solidFill>
                  <a:srgbClr val="000000"/>
                </a:solidFill>
                <a:latin typeface="Calibri"/>
              </a:rPr>
              <a:t>Muchas Comunidades han mejorado las reducciones a discapacitados</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p:txBody>
      </p:sp>
      <p:sp>
        <p:nvSpPr>
          <p:cNvPr id="4" name="CuadroTexto 3">
            <a:extLst>
              <a:ext uri="{FF2B5EF4-FFF2-40B4-BE49-F238E27FC236}">
                <a16:creationId xmlns:a16="http://schemas.microsoft.com/office/drawing/2014/main" id="{FF990437-0A38-6379-C573-529CC09403C1}"/>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C3FFE01F-BAF7-0E86-75FF-70EB78613E4E}"/>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260501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CEC38A-6A19-5865-9F57-5C5CF84F313C}"/>
              </a:ext>
            </a:extLst>
          </p:cNvPr>
          <p:cNvPicPr>
            <a:picLocks noChangeAspect="1"/>
          </p:cNvPicPr>
          <p:nvPr/>
        </p:nvPicPr>
        <p:blipFill>
          <a:blip r:embed="rId2"/>
          <a:stretch>
            <a:fillRect/>
          </a:stretch>
        </p:blipFill>
        <p:spPr>
          <a:xfrm>
            <a:off x="0" y="9524"/>
            <a:ext cx="9144000" cy="6838951"/>
          </a:xfrm>
          <a:prstGeom prst="rect">
            <a:avLst/>
          </a:prstGeom>
        </p:spPr>
      </p:pic>
      <p:sp>
        <p:nvSpPr>
          <p:cNvPr id="3" name="CuadroTexto 2">
            <a:extLst>
              <a:ext uri="{FF2B5EF4-FFF2-40B4-BE49-F238E27FC236}">
                <a16:creationId xmlns:a16="http://schemas.microsoft.com/office/drawing/2014/main" id="{705B458A-CDC8-8754-5432-11030835C858}"/>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10DF0F05-CAB9-B24D-A9F9-4C05E087E9FA}"/>
              </a:ext>
            </a:extLst>
          </p:cNvPr>
          <p:cNvPicPr>
            <a:picLocks noChangeAspect="1"/>
          </p:cNvPicPr>
          <p:nvPr/>
        </p:nvPicPr>
        <p:blipFill>
          <a:blip r:embed="rId3"/>
          <a:stretch>
            <a:fillRect/>
          </a:stretch>
        </p:blipFill>
        <p:spPr>
          <a:xfrm>
            <a:off x="1147054" y="822806"/>
            <a:ext cx="6849891" cy="6056659"/>
          </a:xfrm>
          <a:prstGeom prst="rect">
            <a:avLst/>
          </a:prstGeom>
        </p:spPr>
      </p:pic>
      <p:sp>
        <p:nvSpPr>
          <p:cNvPr id="4" name="Rectángulo 3">
            <a:extLst>
              <a:ext uri="{FF2B5EF4-FFF2-40B4-BE49-F238E27FC236}">
                <a16:creationId xmlns:a16="http://schemas.microsoft.com/office/drawing/2014/main" id="{7CA43AB0-C583-D0CB-F8FE-9F9182AAD325}"/>
              </a:ext>
            </a:extLst>
          </p:cNvPr>
          <p:cNvSpPr/>
          <p:nvPr/>
        </p:nvSpPr>
        <p:spPr>
          <a:xfrm>
            <a:off x="1266824" y="1562100"/>
            <a:ext cx="6391275"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8803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D18EC1-A09C-A152-56B4-65C587A58C98}"/>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B4373928-CDBA-ADD1-FEF8-BC5C2C25F1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PRINCIPALES TENDENCIAS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47498E58-CB69-555C-782F-6263C7693DC9}"/>
              </a:ext>
            </a:extLst>
          </p:cNvPr>
          <p:cNvSpPr txBox="1"/>
          <p:nvPr/>
        </p:nvSpPr>
        <p:spPr>
          <a:xfrm>
            <a:off x="995853" y="1750163"/>
            <a:ext cx="7944947" cy="4724370"/>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Impuesto sobre Transmisiones Patrimoniales y Actos Jurídicos Documentados</a:t>
            </a:r>
          </a:p>
          <a:p>
            <a:pPr marL="263525" marR="0" lvl="2" algn="just" defTabSz="457200" rtl="0" eaLnBrk="1" fontAlgn="auto" latinLnBrk="0" hangingPunct="1">
              <a:lnSpc>
                <a:spcPct val="100000"/>
              </a:lnSpc>
              <a:spcBef>
                <a:spcPts val="0"/>
              </a:spcBef>
              <a:spcAft>
                <a:spcPts val="0"/>
              </a:spcAft>
              <a:buClrTx/>
              <a:buSzPts val="1200"/>
              <a:tabLst/>
              <a:defRPr/>
            </a:pPr>
            <a:endParaRPr lang="es-ES" dirty="0">
              <a:solidFill>
                <a:srgbClr val="000000"/>
              </a:solidFill>
              <a:latin typeface="Calibri"/>
              <a:ea typeface="Times New Roman" panose="02020603050405020304" pitchFamily="18" charset="0"/>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Particularidades en la modalidad de TPO</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muchas CCAA establecen tipos reducidos para la adquisición de vivienda habitual </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por colectivos como jóvenes, familias numerosas o personas discapacitadas, o cuando la vivienda esté situada en un municipio pequeño; asimismo establecen tipos reducidos para adquisiciones de inmuebles en los que, siendo posible la renuncia a la exención en IVA, no se opte a ello</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r>
              <a:rPr kumimoji="0" lang="es-ES" sz="1800" b="0" i="0" u="sng"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Particularidades en la modalidad de AJD</a:t>
            </a:r>
            <a:r>
              <a:rPr kumimoji="0" lang="es-ES" sz="1800" b="0" i="0" u="none" strike="noStrike" kern="1200" cap="none" spc="0" normalizeH="0" baseline="0" noProof="0" dirty="0">
                <a:ln>
                  <a:noFill/>
                </a:ln>
                <a:solidFill>
                  <a:srgbClr val="C00000"/>
                </a:solidFill>
                <a:effectLst/>
                <a:uLnTx/>
                <a:uFillTx/>
                <a:latin typeface="Calibri"/>
                <a:ea typeface="Times New Roman" panose="02020603050405020304" pitchFamily="18" charset="0"/>
                <a:cs typeface="+mn-cs"/>
              </a:rPr>
              <a:t>: </a:t>
            </a:r>
            <a:r>
              <a:rPr kumimoji="0" lang="es-ES" sz="18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en muchos casos, se incrementa el tipo cuando se adquieren inmuebles renunciando a la exención del IVA</a:t>
            </a:r>
            <a:r>
              <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En la Región de Murcia existe un tipo incrementado del 2 por 100 cuando se adquieren inmuebles nuevos sometidos al IVA</a:t>
            </a: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a:p>
            <a:pPr marL="538163" marR="0" lvl="2" indent="-274638" algn="just" defTabSz="457200" rtl="0" eaLnBrk="1" fontAlgn="auto" latinLnBrk="0" hangingPunct="1">
              <a:lnSpc>
                <a:spcPct val="100000"/>
              </a:lnSpc>
              <a:spcBef>
                <a:spcPts val="0"/>
              </a:spcBef>
              <a:spcAft>
                <a:spcPts val="0"/>
              </a:spcAft>
              <a:buClrTx/>
              <a:buSzPts val="1200"/>
              <a:buFont typeface="Courier New" panose="02070309020205020404" pitchFamily="49" charset="0"/>
              <a:buChar char="o"/>
              <a:tabLst/>
              <a:defRPr/>
            </a:pPr>
            <a:endParaRPr kumimoji="0" lang="es-E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p:txBody>
      </p:sp>
      <p:sp>
        <p:nvSpPr>
          <p:cNvPr id="3" name="CuadroTexto 2">
            <a:extLst>
              <a:ext uri="{FF2B5EF4-FFF2-40B4-BE49-F238E27FC236}">
                <a16:creationId xmlns:a16="http://schemas.microsoft.com/office/drawing/2014/main" id="{9BAFE6D9-CC75-949A-D6C9-89424CB7638C}"/>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98CC8A39-448F-58A2-E51B-B064A2B0786A}"/>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114703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CE4926-B8B8-1F03-331A-FCD03F6D203D}"/>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B1B8F3ED-D4EB-99AC-1AD5-7C2664C99DEF}"/>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B13F1F63-1381-5857-9D75-02BBE1722E35}"/>
              </a:ext>
            </a:extLst>
          </p:cNvPr>
          <p:cNvPicPr>
            <a:picLocks noChangeAspect="1"/>
          </p:cNvPicPr>
          <p:nvPr/>
        </p:nvPicPr>
        <p:blipFill>
          <a:blip r:embed="rId3"/>
          <a:stretch>
            <a:fillRect/>
          </a:stretch>
        </p:blipFill>
        <p:spPr>
          <a:xfrm>
            <a:off x="1346541" y="922080"/>
            <a:ext cx="6944694" cy="5620534"/>
          </a:xfrm>
          <a:prstGeom prst="rect">
            <a:avLst/>
          </a:prstGeom>
        </p:spPr>
      </p:pic>
      <p:pic>
        <p:nvPicPr>
          <p:cNvPr id="5" name="Imagen 4">
            <a:extLst>
              <a:ext uri="{FF2B5EF4-FFF2-40B4-BE49-F238E27FC236}">
                <a16:creationId xmlns:a16="http://schemas.microsoft.com/office/drawing/2014/main" id="{89D84D32-DC75-CC09-81BA-3A2112751665}"/>
              </a:ext>
            </a:extLst>
          </p:cNvPr>
          <p:cNvPicPr>
            <a:picLocks noChangeAspect="1"/>
          </p:cNvPicPr>
          <p:nvPr/>
        </p:nvPicPr>
        <p:blipFill rotWithShape="1">
          <a:blip r:embed="rId4">
            <a:duotone>
              <a:srgbClr val="4F81BD">
                <a:shade val="45000"/>
                <a:satMod val="135000"/>
              </a:srgbClr>
              <a:prstClr val="white"/>
            </a:duotone>
            <a:extLst>
              <a:ext uri="{BEBA8EAE-BF5A-486C-A8C5-ECC9F3942E4B}">
                <a14:imgProps xmlns:a14="http://schemas.microsoft.com/office/drawing/2010/main">
                  <a14:imgLayer r:embed="rId5">
                    <a14:imgEffect>
                      <a14:backgroundRemoval t="25074" b="91674" l="30653" r="92295"/>
                    </a14:imgEffect>
                  </a14:imgLayer>
                </a14:imgProps>
              </a:ext>
            </a:extLst>
          </a:blip>
          <a:srcRect l="22947" t="16749"/>
          <a:stretch/>
        </p:blipFill>
        <p:spPr>
          <a:xfrm>
            <a:off x="8052939" y="1314308"/>
            <a:ext cx="415755" cy="378730"/>
          </a:xfrm>
          <a:prstGeom prst="rect">
            <a:avLst/>
          </a:prstGeom>
        </p:spPr>
      </p:pic>
      <p:pic>
        <p:nvPicPr>
          <p:cNvPr id="9" name="Imagen 8">
            <a:extLst>
              <a:ext uri="{FF2B5EF4-FFF2-40B4-BE49-F238E27FC236}">
                <a16:creationId xmlns:a16="http://schemas.microsoft.com/office/drawing/2014/main" id="{3D7095EB-5DFE-D963-DD18-6F84FFD7AD77}"/>
              </a:ext>
            </a:extLst>
          </p:cNvPr>
          <p:cNvPicPr>
            <a:picLocks noChangeAspect="1"/>
          </p:cNvPicPr>
          <p:nvPr/>
        </p:nvPicPr>
        <p:blipFill rotWithShape="1">
          <a:blip r:embed="rId4">
            <a:duotone>
              <a:srgbClr val="4F81BD">
                <a:shade val="45000"/>
                <a:satMod val="135000"/>
              </a:srgbClr>
              <a:prstClr val="white"/>
            </a:duotone>
            <a:extLst>
              <a:ext uri="{BEBA8EAE-BF5A-486C-A8C5-ECC9F3942E4B}">
                <a14:imgProps xmlns:a14="http://schemas.microsoft.com/office/drawing/2010/main">
                  <a14:imgLayer r:embed="rId5">
                    <a14:imgEffect>
                      <a14:backgroundRemoval t="25074" b="91674" l="30653" r="92295"/>
                    </a14:imgEffect>
                  </a14:imgLayer>
                </a14:imgProps>
              </a:ext>
            </a:extLst>
          </a:blip>
          <a:srcRect l="22947" t="16749"/>
          <a:stretch/>
        </p:blipFill>
        <p:spPr>
          <a:xfrm>
            <a:off x="848694" y="1314308"/>
            <a:ext cx="415755" cy="378730"/>
          </a:xfrm>
          <a:prstGeom prst="rect">
            <a:avLst/>
          </a:prstGeom>
        </p:spPr>
      </p:pic>
      <p:pic>
        <p:nvPicPr>
          <p:cNvPr id="14" name="Imagen 13">
            <a:extLst>
              <a:ext uri="{FF2B5EF4-FFF2-40B4-BE49-F238E27FC236}">
                <a16:creationId xmlns:a16="http://schemas.microsoft.com/office/drawing/2014/main" id="{B1E86285-00A1-8823-123D-D67FEFE62F35}"/>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5074" b="91674" l="30652" r="92294"/>
                    </a14:imgEffect>
                    <a14:imgEffect>
                      <a14:saturation sat="66000"/>
                    </a14:imgEffect>
                  </a14:imgLayer>
                </a14:imgProps>
              </a:ext>
            </a:extLst>
          </a:blip>
          <a:srcRect l="22947" t="16749"/>
          <a:stretch/>
        </p:blipFill>
        <p:spPr>
          <a:xfrm>
            <a:off x="894060" y="4611124"/>
            <a:ext cx="415755" cy="378730"/>
          </a:xfrm>
          <a:prstGeom prst="rect">
            <a:avLst/>
          </a:prstGeom>
        </p:spPr>
      </p:pic>
      <p:pic>
        <p:nvPicPr>
          <p:cNvPr id="18" name="Imagen 17">
            <a:extLst>
              <a:ext uri="{FF2B5EF4-FFF2-40B4-BE49-F238E27FC236}">
                <a16:creationId xmlns:a16="http://schemas.microsoft.com/office/drawing/2014/main" id="{EB50B7EF-D7F5-3ACA-40FE-1238EB2100F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5074" b="91674" l="30652" r="92294"/>
                    </a14:imgEffect>
                    <a14:imgEffect>
                      <a14:saturation sat="66000"/>
                    </a14:imgEffect>
                  </a14:imgLayer>
                </a14:imgProps>
              </a:ext>
            </a:extLst>
          </a:blip>
          <a:srcRect l="22947" t="16749"/>
          <a:stretch/>
        </p:blipFill>
        <p:spPr>
          <a:xfrm>
            <a:off x="8052938" y="6043684"/>
            <a:ext cx="415755" cy="378730"/>
          </a:xfrm>
          <a:prstGeom prst="rect">
            <a:avLst/>
          </a:prstGeom>
        </p:spPr>
      </p:pic>
      <p:sp>
        <p:nvSpPr>
          <p:cNvPr id="10" name="Rectángulo 9">
            <a:extLst>
              <a:ext uri="{FF2B5EF4-FFF2-40B4-BE49-F238E27FC236}">
                <a16:creationId xmlns:a16="http://schemas.microsoft.com/office/drawing/2014/main" id="{0BDA67B9-7EF4-1855-0939-AD5176381EE8}"/>
              </a:ext>
            </a:extLst>
          </p:cNvPr>
          <p:cNvSpPr/>
          <p:nvPr/>
        </p:nvSpPr>
        <p:spPr>
          <a:xfrm>
            <a:off x="1524000" y="1360775"/>
            <a:ext cx="6096000"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627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8253EEA-248E-75C3-4BE9-5EF46680E701}"/>
              </a:ext>
            </a:extLst>
          </p:cNvPr>
          <p:cNvPicPr>
            <a:picLocks noChangeAspect="1"/>
          </p:cNvPicPr>
          <p:nvPr/>
        </p:nvPicPr>
        <p:blipFill>
          <a:blip r:embed="rId3"/>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93D4D465-2FF2-2745-FBD0-27D144D4B3A5}"/>
              </a:ext>
            </a:extLst>
          </p:cNvPr>
          <p:cNvSpPr txBox="1"/>
          <p:nvPr/>
        </p:nvSpPr>
        <p:spPr>
          <a:xfrm>
            <a:off x="1558977" y="822806"/>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000" dirty="0">
                <a:solidFill>
                  <a:srgbClr val="CB4E33"/>
                </a:solidFill>
                <a:latin typeface="Calibri"/>
              </a:rPr>
              <a:t>PRINCIPALES NOVEDADES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A2CFDA9-AE46-9A6B-902D-6EB82D12C55A}"/>
              </a:ext>
            </a:extLst>
          </p:cNvPr>
          <p:cNvSpPr txBox="1"/>
          <p:nvPr/>
        </p:nvSpPr>
        <p:spPr>
          <a:xfrm>
            <a:off x="660401" y="1374584"/>
            <a:ext cx="8300720" cy="5016758"/>
          </a:xfrm>
          <a:prstGeom prst="rect">
            <a:avLst/>
          </a:prstGeom>
          <a:noFill/>
        </p:spPr>
        <p:txBody>
          <a:bodyPr wrap="square">
            <a:spAutoFit/>
          </a:bodyPr>
          <a:lstStyle/>
          <a:p>
            <a:pPr marL="342900" lvl="0" indent="-342900" algn="just">
              <a:buFont typeface="Wingdings" panose="05000000000000000000" pitchFamily="2" charset="2"/>
              <a:buChar char=""/>
            </a:pPr>
            <a:r>
              <a:rPr lang="es-ES" sz="1600" b="1" dirty="0">
                <a:effectLst/>
                <a:latin typeface="Arial" panose="020B0604020202020204" pitchFamily="34" charset="0"/>
                <a:ea typeface="Times New Roman" panose="02020603050405020304" pitchFamily="18" charset="0"/>
              </a:rPr>
              <a:t>IRPF</a:t>
            </a:r>
            <a:r>
              <a:rPr lang="es-ES" sz="1600" dirty="0">
                <a:effectLst/>
                <a:latin typeface="Arial" panose="020B0604020202020204" pitchFamily="34" charset="0"/>
                <a:ea typeface="Times New Roman" panose="02020603050405020304" pitchFamily="18" charset="0"/>
              </a:rPr>
              <a:t>:</a:t>
            </a:r>
            <a:r>
              <a:rPr lang="es-ES" sz="1600" b="1" dirty="0">
                <a:effectLst/>
                <a:latin typeface="Arial" panose="020B0604020202020204" pitchFamily="34" charset="0"/>
                <a:ea typeface="Times New Roman" panose="02020603050405020304" pitchFamily="18" charset="0"/>
              </a:rPr>
              <a:t> </a:t>
            </a:r>
            <a:r>
              <a:rPr lang="es-ES" sz="1600" dirty="0">
                <a:effectLst/>
                <a:latin typeface="Arial" panose="020B0604020202020204" pitchFamily="34" charset="0"/>
                <a:ea typeface="Times New Roman" panose="02020603050405020304" pitchFamily="18" charset="0"/>
              </a:rPr>
              <a:t>Cantabria y Madrid introducen deducciones por las inversiones de nuevos contribuyentes procedentes del extranjero; la Comunidad Valenciana introduce beneficios fiscales a los afectados por la DANA y algunas comunidades, como Canarias, Cantabria, Extremadura, Galicia o Madrid, bonifican a los propietarios de viviendas vacías si las sacan al alquiler.</a:t>
            </a:r>
          </a:p>
          <a:p>
            <a:pPr lvl="0" algn="just"/>
            <a:endParaRPr lang="es-ES" sz="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S" sz="1600" dirty="0">
                <a:effectLst/>
                <a:latin typeface="Arial" panose="020B0604020202020204" pitchFamily="34" charset="0"/>
                <a:ea typeface="Times New Roman" panose="02020603050405020304" pitchFamily="18" charset="0"/>
              </a:rPr>
              <a:t>En </a:t>
            </a:r>
            <a:r>
              <a:rPr lang="es-ES" sz="1600" b="1" dirty="0">
                <a:effectLst/>
                <a:latin typeface="Arial" panose="020B0604020202020204" pitchFamily="34" charset="0"/>
                <a:ea typeface="Times New Roman" panose="02020603050405020304" pitchFamily="18" charset="0"/>
              </a:rPr>
              <a:t>IP</a:t>
            </a:r>
            <a:r>
              <a:rPr lang="es-ES" sz="1600" dirty="0">
                <a:effectLst/>
                <a:latin typeface="Arial" panose="020B0604020202020204" pitchFamily="34" charset="0"/>
                <a:ea typeface="Times New Roman" panose="02020603050405020304" pitchFamily="18" charset="0"/>
              </a:rPr>
              <a:t>: </a:t>
            </a:r>
            <a:r>
              <a:rPr lang="es-ES" sz="1600" dirty="0">
                <a:effectLst/>
                <a:highlight>
                  <a:srgbClr val="FFFF00"/>
                </a:highlight>
                <a:latin typeface="Arial" panose="020B0604020202020204" pitchFamily="34" charset="0"/>
                <a:ea typeface="Times New Roman" panose="02020603050405020304" pitchFamily="18" charset="0"/>
              </a:rPr>
              <a:t>Andalucía</a:t>
            </a:r>
            <a:r>
              <a:rPr lang="es-ES" sz="1600" dirty="0">
                <a:effectLst/>
                <a:latin typeface="Arial" panose="020B0604020202020204" pitchFamily="34" charset="0"/>
                <a:ea typeface="Times New Roman" panose="02020603050405020304" pitchFamily="18" charset="0"/>
              </a:rPr>
              <a:t>, Cantabria y La Rioja desactivan la bonificación del Impuesto, hasta que desaparezca el Impuesto temporal de solidaridad de las grandes fortunas. </a:t>
            </a:r>
          </a:p>
          <a:p>
            <a:pPr lvl="0" algn="just"/>
            <a:endParaRPr lang="es-ES" sz="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S" sz="1600" dirty="0">
                <a:effectLst/>
                <a:latin typeface="Arial" panose="020B0604020202020204" pitchFamily="34" charset="0"/>
                <a:ea typeface="Times New Roman" panose="02020603050405020304" pitchFamily="18" charset="0"/>
              </a:rPr>
              <a:t>En </a:t>
            </a:r>
            <a:r>
              <a:rPr lang="es-ES" sz="1600" b="1" dirty="0">
                <a:effectLst/>
                <a:latin typeface="Arial" panose="020B0604020202020204" pitchFamily="34" charset="0"/>
                <a:ea typeface="Times New Roman" panose="02020603050405020304" pitchFamily="18" charset="0"/>
              </a:rPr>
              <a:t>Sucesiones</a:t>
            </a:r>
            <a:r>
              <a:rPr lang="es-ES" sz="1600" dirty="0">
                <a:effectLst/>
                <a:latin typeface="Arial" panose="020B0604020202020204" pitchFamily="34" charset="0"/>
                <a:ea typeface="Times New Roman" panose="02020603050405020304" pitchFamily="18" charset="0"/>
              </a:rPr>
              <a:t>: la Comunidad Valenciana, bonifica las adquisiciones por parientes del causante pertenecientes al grupo III, cuando el fallecimiento fue como consecuencia de la DANA; Extremadura extiende los beneficios fiscales de parentesco a los causahabientes con especial vinculación inscritos en el Registro autonómico correspondiente; y Galicia eleva la reducción de parentesco al grupo III.</a:t>
            </a:r>
          </a:p>
          <a:p>
            <a:pPr lvl="0" algn="just"/>
            <a:endParaRPr lang="es-ES" sz="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S" sz="1600" dirty="0">
                <a:effectLst/>
                <a:latin typeface="Arial" panose="020B0604020202020204" pitchFamily="34" charset="0"/>
                <a:ea typeface="Times New Roman" panose="02020603050405020304" pitchFamily="18" charset="0"/>
              </a:rPr>
              <a:t>En </a:t>
            </a:r>
            <a:r>
              <a:rPr lang="es-ES" sz="1600" b="1" dirty="0">
                <a:effectLst/>
                <a:latin typeface="Arial" panose="020B0604020202020204" pitchFamily="34" charset="0"/>
                <a:ea typeface="Times New Roman" panose="02020603050405020304" pitchFamily="18" charset="0"/>
              </a:rPr>
              <a:t>Donaciones</a:t>
            </a:r>
            <a:r>
              <a:rPr lang="es-ES" sz="1600" dirty="0">
                <a:effectLst/>
                <a:latin typeface="Arial" panose="020B0604020202020204" pitchFamily="34" charset="0"/>
                <a:ea typeface="Times New Roman" panose="02020603050405020304" pitchFamily="18" charset="0"/>
              </a:rPr>
              <a:t>: la Comunidad Valenciana, introduce reducciones para los afectados por la DANA; Extremadura, regula varias reducciones por donaciones de padres a hijos y cuyo destino sea para vivienda.</a:t>
            </a:r>
          </a:p>
          <a:p>
            <a:pPr lvl="0" algn="just"/>
            <a:endParaRPr lang="es-ES" sz="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S" sz="1600" dirty="0">
                <a:effectLst/>
                <a:latin typeface="Arial" panose="020B0604020202020204" pitchFamily="34" charset="0"/>
                <a:ea typeface="Times New Roman" panose="02020603050405020304" pitchFamily="18" charset="0"/>
              </a:rPr>
              <a:t>En </a:t>
            </a:r>
            <a:r>
              <a:rPr lang="es-ES" sz="1600" b="1" dirty="0">
                <a:effectLst/>
                <a:latin typeface="Arial" panose="020B0604020202020204" pitchFamily="34" charset="0"/>
                <a:ea typeface="Times New Roman" panose="02020603050405020304" pitchFamily="18" charset="0"/>
              </a:rPr>
              <a:t>Transmisiones Patrimoniales Onerosas y Actos Jurídicos Documentados</a:t>
            </a:r>
            <a:r>
              <a:rPr lang="es-ES" sz="1600" dirty="0">
                <a:effectLst/>
                <a:latin typeface="Arial" panose="020B0604020202020204" pitchFamily="34" charset="0"/>
                <a:ea typeface="Times New Roman" panose="02020603050405020304" pitchFamily="18" charset="0"/>
              </a:rPr>
              <a:t>: la comunidad de </a:t>
            </a:r>
            <a:r>
              <a:rPr lang="es-ES" sz="1600" dirty="0">
                <a:effectLst/>
                <a:highlight>
                  <a:srgbClr val="FFFF00"/>
                </a:highlight>
                <a:latin typeface="Arial" panose="020B0604020202020204" pitchFamily="34" charset="0"/>
                <a:ea typeface="Times New Roman" panose="02020603050405020304" pitchFamily="18" charset="0"/>
              </a:rPr>
              <a:t>Andalucía</a:t>
            </a:r>
            <a:r>
              <a:rPr lang="es-ES" sz="1600" dirty="0">
                <a:effectLst/>
                <a:latin typeface="Arial" panose="020B0604020202020204" pitchFamily="34" charset="0"/>
                <a:ea typeface="Times New Roman" panose="02020603050405020304" pitchFamily="18" charset="0"/>
              </a:rPr>
              <a:t> y la Valenciana aprueban tipos reducidos y bonificaciones a los damnificados como consecuencia de la DANA.</a:t>
            </a:r>
            <a:endParaRPr lang="es-ES" sz="16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B744DAF4-306B-8B38-3BAB-99A0A79E554E}"/>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959DC0D2-F5D7-3210-D2F6-D5B3F47C24F9}"/>
              </a:ext>
            </a:extLst>
          </p:cNvPr>
          <p:cNvPicPr>
            <a:picLocks noChangeAspect="1"/>
          </p:cNvPicPr>
          <p:nvPr/>
        </p:nvPicPr>
        <p:blipFill rotWithShape="1">
          <a:blip r:embed="rId4"/>
          <a:srcRect l="22947" t="16749"/>
          <a:stretch/>
        </p:blipFill>
        <p:spPr>
          <a:xfrm>
            <a:off x="1022163" y="822806"/>
            <a:ext cx="549850" cy="500883"/>
          </a:xfrm>
          <a:prstGeom prst="rect">
            <a:avLst/>
          </a:prstGeom>
        </p:spPr>
      </p:pic>
    </p:spTree>
    <p:extLst>
      <p:ext uri="{BB962C8B-B14F-4D97-AF65-F5344CB8AC3E}">
        <p14:creationId xmlns:p14="http://schemas.microsoft.com/office/powerpoint/2010/main" val="26276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2B13-A7F1-1475-A55A-06F3DA10A529}"/>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ACD7F9EA-F5E1-1F39-5C63-36ACCC8BF1A7}"/>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746FB88-2514-F9F5-0D16-9958CB2B1BF8}"/>
              </a:ext>
            </a:extLst>
          </p:cNvPr>
          <p:cNvSpPr txBox="1"/>
          <p:nvPr/>
        </p:nvSpPr>
        <p:spPr>
          <a:xfrm>
            <a:off x="1681079" y="1002033"/>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IMPACTOS FISCALES EN TRIBUTOS CEDIDOS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F286B124-95BE-09E8-C394-6D193F9AF083}"/>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057A6063-F903-29CB-83A6-C6F2D47E2CA7}"/>
              </a:ext>
            </a:extLst>
          </p:cNvPr>
          <p:cNvPicPr>
            <a:picLocks noChangeAspect="1"/>
          </p:cNvPicPr>
          <p:nvPr/>
        </p:nvPicPr>
        <p:blipFill rotWithShape="1">
          <a:blip r:embed="rId3"/>
          <a:srcRect l="22947" t="16749"/>
          <a:stretch/>
        </p:blipFill>
        <p:spPr>
          <a:xfrm>
            <a:off x="1131969" y="957646"/>
            <a:ext cx="549850" cy="500883"/>
          </a:xfrm>
          <a:prstGeom prst="rect">
            <a:avLst/>
          </a:prstGeom>
        </p:spPr>
      </p:pic>
      <p:graphicFrame>
        <p:nvGraphicFramePr>
          <p:cNvPr id="8" name="Tabla 7">
            <a:extLst>
              <a:ext uri="{FF2B5EF4-FFF2-40B4-BE49-F238E27FC236}">
                <a16:creationId xmlns:a16="http://schemas.microsoft.com/office/drawing/2014/main" id="{2A24ED87-7B29-58C0-AD2C-542EAB22452D}"/>
              </a:ext>
            </a:extLst>
          </p:cNvPr>
          <p:cNvGraphicFramePr>
            <a:graphicFrameLocks noGrp="1"/>
          </p:cNvGraphicFramePr>
          <p:nvPr>
            <p:extLst>
              <p:ext uri="{D42A27DB-BD31-4B8C-83A1-F6EECF244321}">
                <p14:modId xmlns:p14="http://schemas.microsoft.com/office/powerpoint/2010/main" val="3433448431"/>
              </p:ext>
            </p:extLst>
          </p:nvPr>
        </p:nvGraphicFramePr>
        <p:xfrm>
          <a:off x="905256" y="1598570"/>
          <a:ext cx="7771383" cy="4777148"/>
        </p:xfrm>
        <a:graphic>
          <a:graphicData uri="http://schemas.openxmlformats.org/drawingml/2006/table">
            <a:tbl>
              <a:tblPr/>
              <a:tblGrid>
                <a:gridCol w="2099458">
                  <a:extLst>
                    <a:ext uri="{9D8B030D-6E8A-4147-A177-3AD203B41FA5}">
                      <a16:colId xmlns:a16="http://schemas.microsoft.com/office/drawing/2014/main" val="1326046417"/>
                    </a:ext>
                  </a:extLst>
                </a:gridCol>
                <a:gridCol w="444442">
                  <a:extLst>
                    <a:ext uri="{9D8B030D-6E8A-4147-A177-3AD203B41FA5}">
                      <a16:colId xmlns:a16="http://schemas.microsoft.com/office/drawing/2014/main" val="4008723276"/>
                    </a:ext>
                  </a:extLst>
                </a:gridCol>
                <a:gridCol w="1100522">
                  <a:extLst>
                    <a:ext uri="{9D8B030D-6E8A-4147-A177-3AD203B41FA5}">
                      <a16:colId xmlns:a16="http://schemas.microsoft.com/office/drawing/2014/main" val="1231038048"/>
                    </a:ext>
                  </a:extLst>
                </a:gridCol>
                <a:gridCol w="1104755">
                  <a:extLst>
                    <a:ext uri="{9D8B030D-6E8A-4147-A177-3AD203B41FA5}">
                      <a16:colId xmlns:a16="http://schemas.microsoft.com/office/drawing/2014/main" val="1456648766"/>
                    </a:ext>
                  </a:extLst>
                </a:gridCol>
                <a:gridCol w="1224552">
                  <a:extLst>
                    <a:ext uri="{9D8B030D-6E8A-4147-A177-3AD203B41FA5}">
                      <a16:colId xmlns:a16="http://schemas.microsoft.com/office/drawing/2014/main" val="1510664438"/>
                    </a:ext>
                  </a:extLst>
                </a:gridCol>
                <a:gridCol w="896072">
                  <a:extLst>
                    <a:ext uri="{9D8B030D-6E8A-4147-A177-3AD203B41FA5}">
                      <a16:colId xmlns:a16="http://schemas.microsoft.com/office/drawing/2014/main" val="1374227012"/>
                    </a:ext>
                  </a:extLst>
                </a:gridCol>
                <a:gridCol w="406346">
                  <a:extLst>
                    <a:ext uri="{9D8B030D-6E8A-4147-A177-3AD203B41FA5}">
                      <a16:colId xmlns:a16="http://schemas.microsoft.com/office/drawing/2014/main" val="3916220264"/>
                    </a:ext>
                  </a:extLst>
                </a:gridCol>
                <a:gridCol w="495236">
                  <a:extLst>
                    <a:ext uri="{9D8B030D-6E8A-4147-A177-3AD203B41FA5}">
                      <a16:colId xmlns:a16="http://schemas.microsoft.com/office/drawing/2014/main" val="733680989"/>
                    </a:ext>
                  </a:extLst>
                </a:gridCol>
              </a:tblGrid>
              <a:tr h="250478">
                <a:tc rowSpan="2">
                  <a:txBody>
                    <a:bodyPr/>
                    <a:lstStyle/>
                    <a:p>
                      <a:pPr algn="l" rtl="0" fontAlgn="ctr"/>
                      <a:r>
                        <a:rPr lang="es-ES" sz="1800" b="1" i="0" u="none" strike="noStrike" dirty="0">
                          <a:solidFill>
                            <a:srgbClr val="000000"/>
                          </a:solidFill>
                          <a:effectLst/>
                          <a:latin typeface="Calibri" panose="020F0502020204030204" pitchFamily="34" charset="0"/>
                        </a:rPr>
                        <a:t>CCAA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s-ES" sz="1600" b="1" i="0" u="none" strike="noStrike">
                          <a:solidFill>
                            <a:srgbClr val="000000"/>
                          </a:solidFill>
                          <a:effectLst/>
                          <a:latin typeface="Calibri" panose="020F0502020204030204" pitchFamily="34" charset="0"/>
                        </a:rPr>
                        <a:t>IRPF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s-ES" sz="1600" b="1" i="0" u="none" strike="noStrike">
                          <a:solidFill>
                            <a:srgbClr val="000000"/>
                          </a:solidFill>
                          <a:effectLst/>
                          <a:latin typeface="Calibri" panose="020F0502020204030204" pitchFamily="34" charset="0"/>
                        </a:rPr>
                        <a:t>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rtl="0" fontAlgn="b"/>
                      <a:r>
                        <a:rPr lang="es-ES" sz="1600" b="1" i="0" u="none" strike="noStrike">
                          <a:solidFill>
                            <a:srgbClr val="000000"/>
                          </a:solidFill>
                          <a:effectLst/>
                          <a:latin typeface="Calibri" panose="020F0502020204030204" pitchFamily="34" charset="0"/>
                        </a:rPr>
                        <a:t>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ES"/>
                    </a:p>
                  </a:txBody>
                  <a:tcPr/>
                </a:tc>
                <a:tc gridSpan="2">
                  <a:txBody>
                    <a:bodyPr/>
                    <a:lstStyle/>
                    <a:p>
                      <a:pPr algn="ctr" rtl="0" fontAlgn="b"/>
                      <a:r>
                        <a:rPr lang="es-ES" sz="1600" b="1" i="0" u="none" strike="noStrike">
                          <a:solidFill>
                            <a:srgbClr val="000000"/>
                          </a:solidFill>
                          <a:effectLst/>
                          <a:latin typeface="Calibri" panose="020F0502020204030204" pitchFamily="34" charset="0"/>
                        </a:rPr>
                        <a:t>ITP y AJD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ES"/>
                    </a:p>
                  </a:txBody>
                  <a:tcPr/>
                </a:tc>
                <a:tc>
                  <a:txBody>
                    <a:bodyPr/>
                    <a:lstStyle/>
                    <a:p>
                      <a:pPr algn="l" fontAlgn="b"/>
                      <a:r>
                        <a:rPr lang="es-E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3858203980"/>
                  </a:ext>
                </a:extLst>
              </a:tr>
              <a:tr h="250478">
                <a:tc vMerge="1">
                  <a:txBody>
                    <a:bodyPr/>
                    <a:lstStyle/>
                    <a:p>
                      <a:endParaRPr lang="es-ES"/>
                    </a:p>
                  </a:txBody>
                  <a:tcPr/>
                </a:tc>
                <a:tc>
                  <a:txBody>
                    <a:bodyPr/>
                    <a:lstStyle/>
                    <a:p>
                      <a:pPr algn="l" rtl="0" fontAlgn="b"/>
                      <a:r>
                        <a:rPr lang="es-ES"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
                      <a:r>
                        <a:rPr lang="es-ES" sz="16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ctr"/>
                      <a:r>
                        <a:rPr lang="es-ES" sz="1600" b="1" i="0" u="none" strike="noStrike" dirty="0">
                          <a:solidFill>
                            <a:srgbClr val="000000"/>
                          </a:solidFill>
                          <a:effectLst/>
                          <a:latin typeface="Calibri" panose="020F0502020204030204" pitchFamily="34" charset="0"/>
                        </a:rPr>
                        <a:t>Sucesiones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ctr"/>
                      <a:r>
                        <a:rPr lang="es-ES" sz="1600" b="1" i="0" u="none" strike="noStrike" dirty="0">
                          <a:solidFill>
                            <a:srgbClr val="000000"/>
                          </a:solidFill>
                          <a:effectLst/>
                          <a:latin typeface="Calibri" panose="020F0502020204030204" pitchFamily="34" charset="0"/>
                        </a:rPr>
                        <a:t>Donaciones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s-ES" sz="1600" b="1" i="0" u="none" strike="noStrike" dirty="0">
                          <a:solidFill>
                            <a:srgbClr val="000000"/>
                          </a:solidFill>
                          <a:effectLst/>
                          <a:latin typeface="Calibri" panose="020F0502020204030204" pitchFamily="34" charset="0"/>
                        </a:rPr>
                        <a:t>TPO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s-ES" sz="1600" b="1" i="0" u="none" strike="noStrike" dirty="0">
                          <a:solidFill>
                            <a:srgbClr val="000000"/>
                          </a:solidFill>
                          <a:effectLst/>
                          <a:latin typeface="Calibri" panose="020F0502020204030204" pitchFamily="34" charset="0"/>
                        </a:rPr>
                        <a:t>AJD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E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4581605"/>
                  </a:ext>
                </a:extLst>
              </a:tr>
              <a:tr h="250478">
                <a:tc>
                  <a:txBody>
                    <a:bodyPr/>
                    <a:lstStyle/>
                    <a:p>
                      <a:pPr algn="l" rtl="0" fontAlgn="b"/>
                      <a:r>
                        <a:rPr lang="es-ES" sz="1600" b="1" i="0" u="none" strike="noStrike" dirty="0">
                          <a:solidFill>
                            <a:srgbClr val="000000"/>
                          </a:solidFill>
                          <a:effectLst/>
                          <a:latin typeface="Calibri" panose="020F0502020204030204" pitchFamily="34" charset="0"/>
                        </a:rPr>
                        <a:t>Andalucía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2862128"/>
                  </a:ext>
                </a:extLst>
              </a:tr>
              <a:tr h="250478">
                <a:tc>
                  <a:txBody>
                    <a:bodyPr/>
                    <a:lstStyle/>
                    <a:p>
                      <a:pPr algn="l" rtl="0" fontAlgn="b"/>
                      <a:r>
                        <a:rPr lang="es-ES" sz="1600" b="1" i="0" u="none" strike="noStrike" dirty="0">
                          <a:solidFill>
                            <a:srgbClr val="000000"/>
                          </a:solidFill>
                          <a:effectLst/>
                          <a:latin typeface="Calibri" panose="020F0502020204030204" pitchFamily="34" charset="0"/>
                        </a:rPr>
                        <a:t>Aragón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0636152"/>
                  </a:ext>
                </a:extLst>
              </a:tr>
              <a:tr h="250478">
                <a:tc>
                  <a:txBody>
                    <a:bodyPr/>
                    <a:lstStyle/>
                    <a:p>
                      <a:pPr algn="l" rtl="0" fontAlgn="b"/>
                      <a:r>
                        <a:rPr lang="es-ES" sz="1600" b="1" i="0" u="none" strike="noStrike" dirty="0">
                          <a:solidFill>
                            <a:srgbClr val="000000"/>
                          </a:solidFill>
                          <a:effectLst/>
                          <a:latin typeface="Calibri" panose="020F0502020204030204" pitchFamily="34" charset="0"/>
                        </a:rPr>
                        <a:t>Principado Asturias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010"/>
                  </a:ext>
                </a:extLst>
              </a:tr>
              <a:tr h="250478">
                <a:tc>
                  <a:txBody>
                    <a:bodyPr/>
                    <a:lstStyle/>
                    <a:p>
                      <a:pPr algn="l" rtl="0" fontAlgn="b"/>
                      <a:r>
                        <a:rPr lang="es-ES" sz="1600" b="1" i="0" u="none" strike="noStrike" dirty="0">
                          <a:solidFill>
                            <a:srgbClr val="000000"/>
                          </a:solidFill>
                          <a:effectLst/>
                          <a:latin typeface="Calibri" panose="020F0502020204030204" pitchFamily="34" charset="0"/>
                        </a:rPr>
                        <a:t>Islas Baleares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251092"/>
                  </a:ext>
                </a:extLst>
              </a:tr>
              <a:tr h="250478">
                <a:tc>
                  <a:txBody>
                    <a:bodyPr/>
                    <a:lstStyle/>
                    <a:p>
                      <a:pPr algn="l" rtl="0" fontAlgn="b"/>
                      <a:r>
                        <a:rPr lang="es-ES" sz="1600" b="1" i="0" u="none" strike="noStrike">
                          <a:solidFill>
                            <a:srgbClr val="000000"/>
                          </a:solidFill>
                          <a:effectLst/>
                          <a:latin typeface="Calibri" panose="020F0502020204030204" pitchFamily="34" charset="0"/>
                        </a:rPr>
                        <a:t>Canarias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3019029"/>
                  </a:ext>
                </a:extLst>
              </a:tr>
              <a:tr h="250478">
                <a:tc>
                  <a:txBody>
                    <a:bodyPr/>
                    <a:lstStyle/>
                    <a:p>
                      <a:pPr algn="l" rtl="0" fontAlgn="b"/>
                      <a:r>
                        <a:rPr lang="es-ES" sz="1600" b="1" i="0" u="none" strike="noStrike" dirty="0">
                          <a:solidFill>
                            <a:srgbClr val="000000"/>
                          </a:solidFill>
                          <a:effectLst/>
                          <a:latin typeface="Calibri" panose="020F0502020204030204" pitchFamily="34" charset="0"/>
                        </a:rPr>
                        <a:t>Cantabria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792284"/>
                  </a:ext>
                </a:extLst>
              </a:tr>
              <a:tr h="250478">
                <a:tc>
                  <a:txBody>
                    <a:bodyPr/>
                    <a:lstStyle/>
                    <a:p>
                      <a:pPr algn="l" rtl="0" fontAlgn="b"/>
                      <a:r>
                        <a:rPr lang="es-ES" sz="1600" b="1" i="0" u="none" strike="noStrike" dirty="0">
                          <a:solidFill>
                            <a:srgbClr val="000000"/>
                          </a:solidFill>
                          <a:effectLst/>
                          <a:latin typeface="Calibri" panose="020F0502020204030204" pitchFamily="34" charset="0"/>
                        </a:rPr>
                        <a:t>Castilla y León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475048"/>
                  </a:ext>
                </a:extLst>
              </a:tr>
              <a:tr h="250478">
                <a:tc>
                  <a:txBody>
                    <a:bodyPr/>
                    <a:lstStyle/>
                    <a:p>
                      <a:pPr algn="l" rtl="0" fontAlgn="b"/>
                      <a:r>
                        <a:rPr lang="es-ES" sz="1600" b="1" i="0" u="none" strike="noStrike">
                          <a:solidFill>
                            <a:srgbClr val="000000"/>
                          </a:solidFill>
                          <a:effectLst/>
                          <a:latin typeface="Calibri" panose="020F0502020204030204" pitchFamily="34" charset="0"/>
                        </a:rPr>
                        <a:t>Castilla-La Mancha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829555"/>
                  </a:ext>
                </a:extLst>
              </a:tr>
              <a:tr h="250478">
                <a:tc>
                  <a:txBody>
                    <a:bodyPr/>
                    <a:lstStyle/>
                    <a:p>
                      <a:pPr algn="l" rtl="0" fontAlgn="b"/>
                      <a:r>
                        <a:rPr lang="es-ES" sz="1600" b="1" i="0" u="none" strike="noStrike" dirty="0">
                          <a:solidFill>
                            <a:srgbClr val="000000"/>
                          </a:solidFill>
                          <a:effectLst/>
                          <a:latin typeface="Calibri" panose="020F0502020204030204" pitchFamily="34" charset="0"/>
                        </a:rPr>
                        <a:t>Cataluña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5971868"/>
                  </a:ext>
                </a:extLst>
              </a:tr>
              <a:tr h="250478">
                <a:tc>
                  <a:txBody>
                    <a:bodyPr/>
                    <a:lstStyle/>
                    <a:p>
                      <a:pPr algn="l" rtl="0" fontAlgn="b"/>
                      <a:r>
                        <a:rPr lang="es-ES" sz="1600" b="1" i="0" u="none" strike="noStrike">
                          <a:solidFill>
                            <a:srgbClr val="000000"/>
                          </a:solidFill>
                          <a:effectLst/>
                          <a:latin typeface="Calibri" panose="020F0502020204030204" pitchFamily="34" charset="0"/>
                        </a:rPr>
                        <a:t>Extremadura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0227574"/>
                  </a:ext>
                </a:extLst>
              </a:tr>
              <a:tr h="250478">
                <a:tc>
                  <a:txBody>
                    <a:bodyPr/>
                    <a:lstStyle/>
                    <a:p>
                      <a:pPr algn="l" rtl="0" fontAlgn="b"/>
                      <a:r>
                        <a:rPr lang="es-ES" sz="1600" b="1" i="0" u="none" strike="noStrike" dirty="0">
                          <a:solidFill>
                            <a:srgbClr val="000000"/>
                          </a:solidFill>
                          <a:effectLst/>
                          <a:latin typeface="Calibri" panose="020F0502020204030204" pitchFamily="34" charset="0"/>
                        </a:rPr>
                        <a:t>Galicia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2591159"/>
                  </a:ext>
                </a:extLst>
              </a:tr>
              <a:tr h="250478">
                <a:tc>
                  <a:txBody>
                    <a:bodyPr/>
                    <a:lstStyle/>
                    <a:p>
                      <a:pPr algn="l" rtl="0" fontAlgn="b"/>
                      <a:r>
                        <a:rPr lang="es-ES" sz="1600" b="1" i="0" u="none" strike="noStrike" dirty="0">
                          <a:solidFill>
                            <a:srgbClr val="000000"/>
                          </a:solidFill>
                          <a:effectLst/>
                          <a:latin typeface="Calibri" panose="020F0502020204030204" pitchFamily="34" charset="0"/>
                        </a:rPr>
                        <a:t>Madrid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9635395"/>
                  </a:ext>
                </a:extLst>
              </a:tr>
              <a:tr h="250478">
                <a:tc>
                  <a:txBody>
                    <a:bodyPr/>
                    <a:lstStyle/>
                    <a:p>
                      <a:pPr algn="l" rtl="0" fontAlgn="b"/>
                      <a:r>
                        <a:rPr lang="es-ES" sz="1600" b="1" i="0" u="none" strike="noStrike" dirty="0">
                          <a:solidFill>
                            <a:srgbClr val="000000"/>
                          </a:solidFill>
                          <a:effectLst/>
                          <a:latin typeface="Calibri" panose="020F0502020204030204" pitchFamily="34" charset="0"/>
                        </a:rPr>
                        <a:t>Región de Murcia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6064103"/>
                  </a:ext>
                </a:extLst>
              </a:tr>
              <a:tr h="250478">
                <a:tc>
                  <a:txBody>
                    <a:bodyPr/>
                    <a:lstStyle/>
                    <a:p>
                      <a:pPr algn="l" rtl="0" fontAlgn="b"/>
                      <a:r>
                        <a:rPr lang="es-ES" sz="1600" b="1" i="0" u="none" strike="noStrike">
                          <a:solidFill>
                            <a:srgbClr val="000000"/>
                          </a:solidFill>
                          <a:effectLst/>
                          <a:latin typeface="Calibri" panose="020F0502020204030204" pitchFamily="34" charset="0"/>
                        </a:rPr>
                        <a:t>La Rioja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4067217"/>
                  </a:ext>
                </a:extLst>
              </a:tr>
              <a:tr h="469943">
                <a:tc>
                  <a:txBody>
                    <a:bodyPr/>
                    <a:lstStyle/>
                    <a:p>
                      <a:pPr algn="l" rtl="0" fontAlgn="b"/>
                      <a:r>
                        <a:rPr lang="es-ES" sz="1600" b="1" i="0" u="none" strike="noStrike" dirty="0">
                          <a:solidFill>
                            <a:srgbClr val="000000"/>
                          </a:solidFill>
                          <a:effectLst/>
                          <a:latin typeface="Calibri" panose="020F0502020204030204" pitchFamily="34" charset="0"/>
                        </a:rPr>
                        <a:t>Comunidad Valenciana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400" b="0" i="0" u="none" strike="noStrike">
                          <a:solidFill>
                            <a:srgbClr val="000000"/>
                          </a:solidFill>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021908"/>
                  </a:ext>
                </a:extLst>
              </a:tr>
              <a:tr h="250478">
                <a:tc>
                  <a:txBody>
                    <a:bodyPr/>
                    <a:lstStyle/>
                    <a:p>
                      <a:pPr algn="l" rtl="0" fontAlgn="b"/>
                      <a:r>
                        <a:rPr lang="es-ES" sz="1600" b="1" i="0" u="none" strike="noStrike" dirty="0">
                          <a:solidFill>
                            <a:srgbClr val="000000"/>
                          </a:solidFill>
                          <a:effectLst/>
                          <a:latin typeface="Calibri" panose="020F0502020204030204" pitchFamily="34" charset="0"/>
                        </a:rPr>
                        <a:t>Suma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s-ES" sz="1600" b="1" i="0" u="none" strike="noStrike" dirty="0">
                          <a:solidFill>
                            <a:srgbClr val="000000"/>
                          </a:solidFill>
                          <a:effectLst/>
                          <a:latin typeface="Calibri" panose="020F0502020204030204" pitchFamily="34" charset="0"/>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a:solidFill>
                            <a:srgbClr val="000000"/>
                          </a:solidFill>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a:solidFill>
                            <a:srgbClr val="000000"/>
                          </a:solidFill>
                          <a:effectLst/>
                          <a:latin typeface="Calibri" panose="020F0502020204030204" pitchFamily="34" charset="0"/>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a:solidFill>
                            <a:srgbClr val="000000"/>
                          </a:solidFill>
                          <a:effectLst/>
                          <a:latin typeface="Calibri" panose="020F050202020403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ES" sz="1600" b="1" i="0" u="none" strike="noStrike" dirty="0">
                          <a:solidFill>
                            <a:srgbClr val="FF0000"/>
                          </a:solidFill>
                          <a:effectLst/>
                          <a:latin typeface="Calibri" panose="020F0502020204030204" pitchFamily="34" charset="0"/>
                        </a:rPr>
                        <a:t>1.065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6148709"/>
                  </a:ext>
                </a:extLst>
              </a:tr>
            </a:tbl>
          </a:graphicData>
        </a:graphic>
      </p:graphicFrame>
      <p:sp>
        <p:nvSpPr>
          <p:cNvPr id="5" name="Rectángulo 4">
            <a:extLst>
              <a:ext uri="{FF2B5EF4-FFF2-40B4-BE49-F238E27FC236}">
                <a16:creationId xmlns:a16="http://schemas.microsoft.com/office/drawing/2014/main" id="{6AD8115F-3CC5-E243-F851-EF572269AC70}"/>
              </a:ext>
            </a:extLst>
          </p:cNvPr>
          <p:cNvSpPr/>
          <p:nvPr/>
        </p:nvSpPr>
        <p:spPr>
          <a:xfrm>
            <a:off x="905255" y="2086203"/>
            <a:ext cx="7771383" cy="3084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b="1" dirty="0"/>
          </a:p>
        </p:txBody>
      </p:sp>
    </p:spTree>
    <p:extLst>
      <p:ext uri="{BB962C8B-B14F-4D97-AF65-F5344CB8AC3E}">
        <p14:creationId xmlns:p14="http://schemas.microsoft.com/office/powerpoint/2010/main" val="15901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94C884B2-0DA8-9FE4-1BE4-33F5DE7C7825}"/>
              </a:ext>
            </a:extLst>
          </p:cNvPr>
          <p:cNvGraphicFramePr>
            <a:graphicFrameLocks noChangeAspect="1"/>
          </p:cNvGraphicFramePr>
          <p:nvPr/>
        </p:nvGraphicFramePr>
        <p:xfrm>
          <a:off x="0" y="0"/>
          <a:ext cx="9143999" cy="6858000"/>
        </p:xfrm>
        <a:graphic>
          <a:graphicData uri="http://schemas.openxmlformats.org/presentationml/2006/ole">
            <mc:AlternateContent xmlns:mc="http://schemas.openxmlformats.org/markup-compatibility/2006">
              <mc:Choice xmlns:v="urn:schemas-microsoft-com:vml" Requires="v">
                <p:oleObj name="Bitmap Image" r:id="rId2" imgW="7079040" imgH="5295960" progId="PBrush">
                  <p:embed/>
                </p:oleObj>
              </mc:Choice>
              <mc:Fallback>
                <p:oleObj name="Bitmap Image" r:id="rId2" imgW="7079040" imgH="5295960" progId="PBrush">
                  <p:embed/>
                  <p:pic>
                    <p:nvPicPr>
                      <p:cNvPr id="3" name="Objeto 2">
                        <a:extLst>
                          <a:ext uri="{FF2B5EF4-FFF2-40B4-BE49-F238E27FC236}">
                            <a16:creationId xmlns:a16="http://schemas.microsoft.com/office/drawing/2014/main" id="{94C884B2-0DA8-9FE4-1BE4-33F5DE7C7825}"/>
                          </a:ext>
                        </a:extLst>
                      </p:cNvPr>
                      <p:cNvPicPr/>
                      <p:nvPr/>
                    </p:nvPicPr>
                    <p:blipFill>
                      <a:blip r:embed="rId3"/>
                      <a:stretch>
                        <a:fillRect/>
                      </a:stretch>
                    </p:blipFill>
                    <p:spPr>
                      <a:xfrm>
                        <a:off x="0" y="0"/>
                        <a:ext cx="9143999" cy="6858000"/>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5B50B197-5973-C89D-F75D-9BEC1CF3D9FB}"/>
              </a:ext>
            </a:extLst>
          </p:cNvPr>
          <p:cNvSpPr/>
          <p:nvPr/>
        </p:nvSpPr>
        <p:spPr>
          <a:xfrm>
            <a:off x="671208" y="5175514"/>
            <a:ext cx="7986409" cy="1446550"/>
          </a:xfrm>
          <a:prstGeom prst="rect">
            <a:avLst/>
          </a:prstGeom>
          <a:noFill/>
        </p:spPr>
        <p:txBody>
          <a:bodyPr wrap="square" lIns="91440" tIns="45720" rIns="91440" bIns="45720">
            <a:spAutoFit/>
          </a:bodyPr>
          <a:lstStyle/>
          <a:p>
            <a:pPr algn="ctr"/>
            <a:r>
              <a:rPr lang="es-ES" sz="4400" dirty="0">
                <a:ln w="0"/>
              </a:rPr>
              <a:t>NOVEDADES FISCALES</a:t>
            </a:r>
            <a:endParaRPr lang="es-ES" sz="4400" b="0" cap="none" spc="0" dirty="0">
              <a:ln w="0"/>
              <a:solidFill>
                <a:schemeClr val="tx1"/>
              </a:solidFill>
            </a:endParaRPr>
          </a:p>
          <a:p>
            <a:pPr algn="ctr"/>
            <a:r>
              <a:rPr lang="es-ES" sz="4400" b="0" cap="none" spc="0" dirty="0">
                <a:ln w="0"/>
                <a:solidFill>
                  <a:schemeClr val="tx1"/>
                </a:solidFill>
              </a:rPr>
              <a:t>C. ANDALUCÍA</a:t>
            </a:r>
          </a:p>
        </p:txBody>
      </p:sp>
    </p:spTree>
    <p:extLst>
      <p:ext uri="{BB962C8B-B14F-4D97-AF65-F5344CB8AC3E}">
        <p14:creationId xmlns:p14="http://schemas.microsoft.com/office/powerpoint/2010/main" val="188889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D93B-63F7-2511-4501-08EAE4C7F74F}"/>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11BE448C-B7B0-8BA3-0B76-31521908128D}"/>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691808F0-34A6-D317-5376-76358AD02FC5}"/>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F1096A5-FC5D-DBEC-C714-51452B44B94D}"/>
              </a:ext>
            </a:extLst>
          </p:cNvPr>
          <p:cNvSpPr txBox="1"/>
          <p:nvPr/>
        </p:nvSpPr>
        <p:spPr>
          <a:xfrm>
            <a:off x="828673" y="876891"/>
            <a:ext cx="7571232" cy="461665"/>
          </a:xfrm>
          <a:prstGeom prst="rect">
            <a:avLst/>
          </a:prstGeom>
          <a:noFill/>
        </p:spPr>
        <p:txBody>
          <a:bodyPr wrap="square" rtlCol="0">
            <a:spAutoFit/>
          </a:bodyPr>
          <a:lstStyle/>
          <a:p>
            <a:r>
              <a:rPr lang="es-ES" sz="2400" b="1" dirty="0"/>
              <a:t>IRPF – NOVEDADES CON EFECTOS 2025</a:t>
            </a:r>
          </a:p>
        </p:txBody>
      </p:sp>
      <p:sp>
        <p:nvSpPr>
          <p:cNvPr id="10" name="CuadroTexto 9">
            <a:extLst>
              <a:ext uri="{FF2B5EF4-FFF2-40B4-BE49-F238E27FC236}">
                <a16:creationId xmlns:a16="http://schemas.microsoft.com/office/drawing/2014/main" id="{FA7D77E0-AA9B-7774-484A-26639142313C}"/>
              </a:ext>
            </a:extLst>
          </p:cNvPr>
          <p:cNvSpPr txBox="1"/>
          <p:nvPr/>
        </p:nvSpPr>
        <p:spPr>
          <a:xfrm>
            <a:off x="828673" y="1427226"/>
            <a:ext cx="8096251" cy="4893647"/>
          </a:xfrm>
          <a:prstGeom prst="rect">
            <a:avLst/>
          </a:prstGeom>
          <a:noFill/>
        </p:spPr>
        <p:txBody>
          <a:bodyPr wrap="square">
            <a:spAutoFit/>
          </a:bodyPr>
          <a:lstStyle/>
          <a:p>
            <a:pPr algn="just"/>
            <a:r>
              <a:rPr lang="es-ES" sz="2400" dirty="0"/>
              <a:t>Ley 7/2024, de 23 de diciembre, del Presupuesto de la Comunidad Autónoma de Andalucía para el año 2025 (BOJA de 30 de diciembre de 2024). Modificaciones con efectos 1-1-25</a:t>
            </a:r>
          </a:p>
          <a:p>
            <a:pPr algn="just"/>
            <a:endParaRPr lang="es-ES" sz="2400" dirty="0"/>
          </a:p>
          <a:p>
            <a:pPr marL="285750" indent="-285750" algn="just">
              <a:buFontTx/>
              <a:buChar char="-"/>
            </a:pPr>
            <a:r>
              <a:rPr lang="es-ES" sz="2400" dirty="0"/>
              <a:t>Aumenta el porcentaje de </a:t>
            </a:r>
            <a:r>
              <a:rPr lang="es-ES" sz="2400" b="1" dirty="0"/>
              <a:t>deducción por inversión en vivienda habitual protegida y para personas jóvenes del 5 al 6 por 100</a:t>
            </a:r>
          </a:p>
          <a:p>
            <a:pPr algn="just"/>
            <a:endParaRPr lang="es-ES" sz="2400" dirty="0"/>
          </a:p>
          <a:p>
            <a:pPr marL="285750" indent="-285750" algn="just">
              <a:buFontTx/>
              <a:buChar char="-"/>
            </a:pPr>
            <a:r>
              <a:rPr lang="es-ES" sz="2400" dirty="0"/>
              <a:t>Se </a:t>
            </a:r>
            <a:r>
              <a:rPr lang="es-ES" sz="2400" b="1" dirty="0"/>
              <a:t>incrementa los límites de deducción por cantidades invertidas en el alquiler de vivienda habitual para los jóvenes, mayores de 65 años, víctimas de violencia doméstica y terrorismo, </a:t>
            </a:r>
            <a:r>
              <a:rPr lang="es-ES" sz="2400" dirty="0"/>
              <a:t>al pasar de 600 a 900€, y para personas con discapacidad aumenta de 900 a 1.000€</a:t>
            </a:r>
          </a:p>
        </p:txBody>
      </p:sp>
    </p:spTree>
    <p:extLst>
      <p:ext uri="{BB962C8B-B14F-4D97-AF65-F5344CB8AC3E}">
        <p14:creationId xmlns:p14="http://schemas.microsoft.com/office/powerpoint/2010/main" val="124970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1071D-F1F8-6DE9-3D68-FCF58587B749}"/>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D652495D-EB9B-BE90-B14C-89ECECD3D468}"/>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F946B9ED-C3A8-F162-7078-87A4A0C5D666}"/>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F8876EE-6D81-27FC-2AAE-0D328ACD70D0}"/>
              </a:ext>
            </a:extLst>
          </p:cNvPr>
          <p:cNvSpPr txBox="1"/>
          <p:nvPr/>
        </p:nvSpPr>
        <p:spPr>
          <a:xfrm>
            <a:off x="706753" y="1070481"/>
            <a:ext cx="7571232" cy="461665"/>
          </a:xfrm>
          <a:prstGeom prst="rect">
            <a:avLst/>
          </a:prstGeom>
          <a:noFill/>
        </p:spPr>
        <p:txBody>
          <a:bodyPr wrap="square" rtlCol="0">
            <a:spAutoFit/>
          </a:bodyPr>
          <a:lstStyle/>
          <a:p>
            <a:r>
              <a:rPr lang="es-ES" sz="2400" b="1" dirty="0"/>
              <a:t>IP – NOVEDADES CON EFECTOS 2024</a:t>
            </a:r>
          </a:p>
        </p:txBody>
      </p:sp>
      <p:sp>
        <p:nvSpPr>
          <p:cNvPr id="10" name="CuadroTexto 9">
            <a:extLst>
              <a:ext uri="{FF2B5EF4-FFF2-40B4-BE49-F238E27FC236}">
                <a16:creationId xmlns:a16="http://schemas.microsoft.com/office/drawing/2014/main" id="{89610929-84FC-EC14-7649-C21D7FB031A7}"/>
              </a:ext>
            </a:extLst>
          </p:cNvPr>
          <p:cNvSpPr txBox="1"/>
          <p:nvPr/>
        </p:nvSpPr>
        <p:spPr>
          <a:xfrm>
            <a:off x="706753" y="1896326"/>
            <a:ext cx="8096251" cy="4154984"/>
          </a:xfrm>
          <a:prstGeom prst="rect">
            <a:avLst/>
          </a:prstGeom>
          <a:noFill/>
        </p:spPr>
        <p:txBody>
          <a:bodyPr wrap="square">
            <a:spAutoFit/>
          </a:bodyPr>
          <a:lstStyle/>
          <a:p>
            <a:pPr algn="just"/>
            <a:r>
              <a:rPr lang="es-ES" sz="2400" dirty="0"/>
              <a:t>Ley 7/2024, de 23 de diciembre, del Presupuesto de la Comunidad Autónoma de Andalucía para el año 2025 (BOJA de 30 de diciembre de 2024). Modificaciones con efectos 31-12-2024</a:t>
            </a:r>
          </a:p>
          <a:p>
            <a:pPr algn="just"/>
            <a:endParaRPr lang="es-ES" sz="2400" dirty="0"/>
          </a:p>
          <a:p>
            <a:pPr marL="285750" indent="-285750" algn="just">
              <a:buFontTx/>
              <a:buChar char="-"/>
            </a:pPr>
            <a:r>
              <a:rPr lang="es-ES" sz="2400" dirty="0"/>
              <a:t>Mientras esté vigente el impuesto temporal de las grandes fortunas </a:t>
            </a:r>
            <a:r>
              <a:rPr lang="es-ES" sz="2400" b="1" dirty="0"/>
              <a:t>se aplica de manera supletoria la escala de gravamen estatal, al dejar sin efecto la autonómica</a:t>
            </a:r>
          </a:p>
          <a:p>
            <a:pPr marL="285750" indent="-285750" algn="just">
              <a:buFontTx/>
              <a:buChar char="-"/>
            </a:pPr>
            <a:endParaRPr lang="es-ES" sz="2400" dirty="0"/>
          </a:p>
          <a:p>
            <a:pPr marL="285750" indent="-285750" algn="just">
              <a:buFontTx/>
              <a:buChar char="-"/>
            </a:pPr>
            <a:r>
              <a:rPr lang="es-ES" sz="2400" dirty="0"/>
              <a:t>Se </a:t>
            </a:r>
            <a:r>
              <a:rPr lang="es-ES" sz="2400" b="1" dirty="0"/>
              <a:t>suprime la elección entre dos bonificaciones, siendo únicamente aplicable la bonificación variable</a:t>
            </a:r>
          </a:p>
        </p:txBody>
      </p:sp>
    </p:spTree>
    <p:extLst>
      <p:ext uri="{BB962C8B-B14F-4D97-AF65-F5344CB8AC3E}">
        <p14:creationId xmlns:p14="http://schemas.microsoft.com/office/powerpoint/2010/main" val="300914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B083-E6D9-5838-6468-EE7C949F59B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D06505B-9A55-84D7-4B40-DE72D4204046}"/>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99F3C2A1-179B-C7A7-F25D-BB4A4B88750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C9AEFF9-BC00-19F4-ED1C-D0119EA14B82}"/>
              </a:ext>
            </a:extLst>
          </p:cNvPr>
          <p:cNvSpPr txBox="1"/>
          <p:nvPr/>
        </p:nvSpPr>
        <p:spPr>
          <a:xfrm>
            <a:off x="896112" y="941832"/>
            <a:ext cx="7571232" cy="415498"/>
          </a:xfrm>
          <a:prstGeom prst="rect">
            <a:avLst/>
          </a:prstGeom>
          <a:noFill/>
        </p:spPr>
        <p:txBody>
          <a:bodyPr wrap="square" rtlCol="0">
            <a:spAutoFit/>
          </a:bodyPr>
          <a:lstStyle/>
          <a:p>
            <a:r>
              <a:rPr lang="es-ES" sz="2100" b="1" dirty="0"/>
              <a:t>ITP Y AJD – NOVEDADES CON EFECTOS 2024 y 2025</a:t>
            </a:r>
          </a:p>
        </p:txBody>
      </p:sp>
      <p:sp>
        <p:nvSpPr>
          <p:cNvPr id="10" name="CuadroTexto 9">
            <a:extLst>
              <a:ext uri="{FF2B5EF4-FFF2-40B4-BE49-F238E27FC236}">
                <a16:creationId xmlns:a16="http://schemas.microsoft.com/office/drawing/2014/main" id="{EC3185A2-184B-5FEC-6E7E-46AF09B3E928}"/>
              </a:ext>
            </a:extLst>
          </p:cNvPr>
          <p:cNvSpPr txBox="1"/>
          <p:nvPr/>
        </p:nvSpPr>
        <p:spPr>
          <a:xfrm>
            <a:off x="828673" y="1427226"/>
            <a:ext cx="8096251" cy="4847481"/>
          </a:xfrm>
          <a:prstGeom prst="rect">
            <a:avLst/>
          </a:prstGeom>
          <a:noFill/>
        </p:spPr>
        <p:txBody>
          <a:bodyPr wrap="square">
            <a:spAutoFit/>
          </a:bodyPr>
          <a:lstStyle/>
          <a:p>
            <a:pPr algn="just"/>
            <a:r>
              <a:rPr lang="es-ES" sz="2100" dirty="0"/>
              <a:t>Decreto-ley 8/2024, de 5 de diciembre, </a:t>
            </a:r>
            <a:r>
              <a:rPr lang="es-ES" sz="2000" dirty="0"/>
              <a:t>por el que se adoptan con carácter urgente medidas de agilización de pagos y de apoyo fiscal por los daños producidos en la Comunidad Autónoma de Andalucía por las depresiones aisladas en niveles altos (DANA) entre el 29 de octubre y el 15 de noviembre de 2024 y se modifica el texto refundido de la Ley Andaluza de Universidades, aprobado por Decreto Legislativo 1/2013, de 8 de febrero (BOJA de 05 de diciembre de 2024). Modificaciones con efectos 6-12-24</a:t>
            </a:r>
          </a:p>
          <a:p>
            <a:pPr algn="just"/>
            <a:endParaRPr lang="es-ES" sz="2100" dirty="0"/>
          </a:p>
          <a:p>
            <a:pPr marL="285750" indent="-285750" algn="just">
              <a:buFontTx/>
              <a:buChar char="-"/>
            </a:pPr>
            <a:r>
              <a:rPr lang="es-ES" sz="2100" dirty="0"/>
              <a:t>Transmisiones Patrimoniales Onerosas: </a:t>
            </a:r>
          </a:p>
          <a:p>
            <a:pPr algn="just"/>
            <a:endParaRPr lang="es-ES" sz="2100" dirty="0"/>
          </a:p>
          <a:p>
            <a:pPr lvl="1" algn="just"/>
            <a:r>
              <a:rPr lang="es-ES" sz="2100" dirty="0"/>
              <a:t>Se introduce un </a:t>
            </a:r>
            <a:r>
              <a:rPr lang="es-ES" sz="2100" b="1" dirty="0"/>
              <a:t>tipo de gravamen del 0 por 100 para las adquisiciones de vehículos destinados a reemplazar a otros afectados por las inundaciones ocasionadas por la DANA</a:t>
            </a:r>
            <a:r>
              <a:rPr lang="es-ES" sz="2100" dirty="0"/>
              <a:t>, realizadas entre el 29 de octubre de 2024 y el 31 de diciembre de 2025, ambos inclusive.</a:t>
            </a:r>
          </a:p>
        </p:txBody>
      </p:sp>
    </p:spTree>
    <p:extLst>
      <p:ext uri="{BB962C8B-B14F-4D97-AF65-F5344CB8AC3E}">
        <p14:creationId xmlns:p14="http://schemas.microsoft.com/office/powerpoint/2010/main" val="367697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AB29E2-698C-3821-CB4E-5405299D843C}"/>
              </a:ext>
            </a:extLst>
          </p:cNvPr>
          <p:cNvPicPr>
            <a:picLocks noChangeAspect="1"/>
          </p:cNvPicPr>
          <p:nvPr/>
        </p:nvPicPr>
        <p:blipFill>
          <a:blip r:embed="rId2"/>
          <a:stretch>
            <a:fillRect/>
          </a:stretch>
        </p:blipFill>
        <p:spPr>
          <a:xfrm>
            <a:off x="0" y="9524"/>
            <a:ext cx="9144000" cy="6838951"/>
          </a:xfrm>
          <a:prstGeom prst="rect">
            <a:avLst/>
          </a:prstGeom>
        </p:spPr>
      </p:pic>
      <p:sp>
        <p:nvSpPr>
          <p:cNvPr id="3" name="Rectángulo 2">
            <a:extLst>
              <a:ext uri="{FF2B5EF4-FFF2-40B4-BE49-F238E27FC236}">
                <a16:creationId xmlns:a16="http://schemas.microsoft.com/office/drawing/2014/main" id="{A581F67A-8C26-33FF-B4F6-5F25B366C89B}"/>
              </a:ext>
            </a:extLst>
          </p:cNvPr>
          <p:cNvSpPr/>
          <p:nvPr/>
        </p:nvSpPr>
        <p:spPr>
          <a:xfrm>
            <a:off x="771887" y="922594"/>
            <a:ext cx="8024328" cy="5723105"/>
          </a:xfrm>
          <a:prstGeom prst="rect">
            <a:avLst/>
          </a:prstGeom>
          <a:solidFill>
            <a:schemeClr val="bg1"/>
          </a:solidFill>
        </p:spPr>
        <p:txBody>
          <a:bodyPr wrap="square">
            <a:spAutoFit/>
          </a:bodyPr>
          <a:lstStyle/>
          <a:p>
            <a:pPr marL="457200" marR="0" lvl="1" indent="0" algn="just" defTabSz="457200" rtl="0" eaLnBrk="1" fontAlgn="auto" latinLnBrk="0" hangingPunct="1">
              <a:lnSpc>
                <a:spcPct val="15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VII.	</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Times New Roman" charset="0"/>
              </a:rPr>
              <a:t>Panorama de la Fiscalidad Autonómica y Foral</a:t>
            </a:r>
          </a:p>
          <a:p>
            <a:pPr marL="1200150" marR="0" lvl="2"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altLang="es-ES" sz="1800" b="0" i="0" u="none" strike="noStrike" kern="1200" cap="none" spc="0" normalizeH="0" baseline="0" noProof="0" dirty="0">
                <a:ln>
                  <a:noFill/>
                </a:ln>
                <a:solidFill>
                  <a:prstClr val="black"/>
                </a:solidFill>
                <a:effectLst/>
                <a:uLnTx/>
                <a:uFillTx/>
                <a:latin typeface="Calibri"/>
                <a:ea typeface="+mn-ea"/>
                <a:cs typeface="Times New Roman" charset="0"/>
              </a:rPr>
              <a:t>Panorama Comunidad por Comunidad en (IRPF, IP, ISD, </a:t>
            </a:r>
            <a:r>
              <a:rPr kumimoji="0" lang="es-ES_tradnl" altLang="es-ES" sz="1800" b="0" i="0" u="none" strike="noStrike" kern="1200" cap="none" spc="0" normalizeH="0" baseline="0" noProof="0" dirty="0" err="1">
                <a:ln>
                  <a:noFill/>
                </a:ln>
                <a:solidFill>
                  <a:prstClr val="black"/>
                </a:solidFill>
                <a:effectLst/>
                <a:uLnTx/>
                <a:uFillTx/>
                <a:latin typeface="Calibri"/>
                <a:ea typeface="+mn-ea"/>
                <a:cs typeface="Times New Roman" charset="0"/>
              </a:rPr>
              <a:t>ITPyAJD</a:t>
            </a:r>
            <a:r>
              <a:rPr kumimoji="0" lang="es-ES_tradnl" altLang="es-ES" sz="1800" b="0" i="0" u="none" strike="noStrike" kern="1200" cap="none" spc="0" normalizeH="0" baseline="0" noProof="0" dirty="0">
                <a:ln>
                  <a:noFill/>
                </a:ln>
                <a:solidFill>
                  <a:prstClr val="black"/>
                </a:solidFill>
                <a:effectLst/>
                <a:uLnTx/>
                <a:uFillTx/>
                <a:latin typeface="Calibri"/>
                <a:ea typeface="+mn-ea"/>
                <a:cs typeface="Times New Roman" charset="0"/>
              </a:rPr>
              <a:t>) con análisis al detalle de la normativa vigente </a:t>
            </a:r>
            <a:endParaRPr kumimoji="0" lang="es-ES_tradnl" altLang="es-E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457200" rtl="0" eaLnBrk="1" fontAlgn="auto" latinLnBrk="0" hangingPunct="1">
              <a:lnSpc>
                <a:spcPct val="15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Times New Roman" charset="0"/>
              </a:rPr>
              <a:t>VIII</a:t>
            </a:r>
            <a:r>
              <a:rPr kumimoji="0" lang="es-ES_tradnl" altLang="es-ES" sz="2000" b="1" i="0" u="none" strike="noStrike" kern="1200" cap="none" spc="0" normalizeH="0" baseline="0" noProof="0" dirty="0">
                <a:ln>
                  <a:noFill/>
                </a:ln>
                <a:solidFill>
                  <a:prstClr val="black"/>
                </a:solidFill>
                <a:effectLst/>
                <a:uLnTx/>
                <a:uFillTx/>
                <a:latin typeface="Calibri"/>
                <a:ea typeface="+mn-ea"/>
                <a:cs typeface="+mn-cs"/>
              </a:rPr>
              <a:t>.	</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mn-cs"/>
              </a:rPr>
              <a:t>Panorama resumido de cada CCAA</a:t>
            </a:r>
          </a:p>
          <a:p>
            <a:pPr marL="1200150" marR="0" lvl="2"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De un vistazo tenemos los principales parámetros de cada impuesto en cada Comunidad</a:t>
            </a:r>
            <a:endParaRPr kumimoji="0" lang="es-ES_tradnl" altLang="es-ES" sz="2000" b="0" i="0" u="none" strike="noStrike" kern="1200" cap="none" spc="0" normalizeH="0" baseline="0" noProof="0" dirty="0">
              <a:ln>
                <a:noFill/>
              </a:ln>
              <a:solidFill>
                <a:srgbClr val="FF0000"/>
              </a:solidFill>
              <a:effectLst/>
              <a:uLnTx/>
              <a:uFillTx/>
              <a:latin typeface="Calibri"/>
              <a:ea typeface="+mn-ea"/>
              <a:cs typeface="+mn-cs"/>
            </a:endParaRPr>
          </a:p>
          <a:p>
            <a:pPr marL="457200" marR="0" lvl="1" indent="0" algn="just" defTabSz="457200" rtl="0" eaLnBrk="1" fontAlgn="auto" latinLnBrk="0" hangingPunct="1">
              <a:lnSpc>
                <a:spcPct val="15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mn-cs"/>
              </a:rPr>
              <a:t>IX.	</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mn-cs"/>
              </a:rPr>
              <a:t>Normativa</a:t>
            </a:r>
          </a:p>
          <a:p>
            <a:pPr marL="1200150" marR="0" lvl="2"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Relación de normas aplicables en cada Comunidad</a:t>
            </a:r>
            <a:endParaRPr kumimoji="0" lang="es-ES_tradnl" altLang="es-E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457200" rtl="0" eaLnBrk="1" fontAlgn="auto" latinLnBrk="0" hangingPunct="1">
              <a:lnSpc>
                <a:spcPct val="15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mn-cs"/>
              </a:rPr>
              <a:t>X.	</a:t>
            </a:r>
            <a:r>
              <a:rPr kumimoji="0" lang="es-ES_tradnl" altLang="es-ES" sz="2000" b="0" i="0" u="none" strike="noStrike" kern="1200" cap="none" spc="0" normalizeH="0" baseline="0" noProof="0" dirty="0">
                <a:ln>
                  <a:noFill/>
                </a:ln>
                <a:solidFill>
                  <a:prstClr val="black"/>
                </a:solidFill>
                <a:effectLst/>
                <a:uLnTx/>
                <a:uFillTx/>
                <a:latin typeface="Calibri"/>
                <a:ea typeface="+mn-ea"/>
                <a:cs typeface="+mn-cs"/>
              </a:rPr>
              <a:t>Panorama de los impuestos propios</a:t>
            </a:r>
          </a:p>
          <a:p>
            <a:pPr marL="1200150" marR="0" lvl="2"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altLang="es-ES" sz="1800" b="0" i="0" u="none" strike="noStrike" kern="1200" cap="none" spc="0" normalizeH="0" baseline="0" noProof="0" dirty="0">
                <a:ln>
                  <a:noFill/>
                </a:ln>
                <a:solidFill>
                  <a:prstClr val="black"/>
                </a:solidFill>
                <a:effectLst/>
                <a:uLnTx/>
                <a:uFillTx/>
                <a:latin typeface="Calibri"/>
                <a:ea typeface="+mn-ea"/>
                <a:cs typeface="+mn-cs"/>
              </a:rPr>
              <a:t>Análisis de los impuestos propios que ha establecido cada Comunidad y de su recaudación</a:t>
            </a:r>
            <a:endParaRPr kumimoji="0" lang="es-ES_tradnl" altLang="es-E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just" defTabSz="457200" rtl="0" eaLnBrk="1" fontAlgn="auto" latinLnBrk="0" hangingPunct="1">
              <a:lnSpc>
                <a:spcPct val="150000"/>
              </a:lnSpc>
              <a:spcBef>
                <a:spcPts val="0"/>
              </a:spcBef>
              <a:spcAft>
                <a:spcPts val="0"/>
              </a:spcAft>
              <a:buClrTx/>
              <a:buSzTx/>
              <a:buFontTx/>
              <a:buNone/>
              <a:tabLst/>
              <a:defRPr/>
            </a:pPr>
            <a:r>
              <a:rPr kumimoji="0" lang="es-ES_tradnl" altLang="es-ES" sz="2000" b="1" i="0" u="none" strike="noStrike" kern="1200" cap="none" spc="0" normalizeH="0" baseline="0" noProof="0" dirty="0">
                <a:ln>
                  <a:noFill/>
                </a:ln>
                <a:solidFill>
                  <a:prstClr val="black"/>
                </a:solidFill>
                <a:effectLst/>
                <a:uLnTx/>
                <a:uFillTx/>
                <a:latin typeface="Calibri"/>
                <a:ea typeface="+mn-ea"/>
                <a:cs typeface="+mn-cs"/>
              </a:rPr>
              <a:t>XI.	</a:t>
            </a:r>
            <a:r>
              <a:rPr kumimoji="0" lang="es-ES_tradnl" altLang="es-ES" sz="2000" i="0" u="none" strike="noStrike" kern="1200" cap="none" spc="0" normalizeH="0" baseline="0" noProof="0" dirty="0">
                <a:ln>
                  <a:noFill/>
                </a:ln>
                <a:solidFill>
                  <a:prstClr val="black"/>
                </a:solidFill>
                <a:effectLst/>
                <a:uLnTx/>
                <a:uFillTx/>
                <a:latin typeface="Calibri"/>
                <a:ea typeface="+mn-ea"/>
                <a:cs typeface="+mn-cs"/>
              </a:rPr>
              <a:t>Ejemplos </a:t>
            </a:r>
          </a:p>
          <a:p>
            <a:pPr marL="457200" marR="0" lvl="1" indent="0" algn="just" defTabSz="457200" rtl="0" eaLnBrk="1" fontAlgn="auto" latinLnBrk="0" hangingPunct="1">
              <a:lnSpc>
                <a:spcPct val="150000"/>
              </a:lnSpc>
              <a:spcBef>
                <a:spcPts val="0"/>
              </a:spcBef>
              <a:spcAft>
                <a:spcPts val="0"/>
              </a:spcAft>
              <a:buClrTx/>
              <a:buSzTx/>
              <a:buFontTx/>
              <a:buNone/>
              <a:tabLst/>
              <a:defRPr/>
            </a:pPr>
            <a:r>
              <a:rPr lang="es-ES_tradnl" altLang="es-ES" sz="2000" b="1" dirty="0">
                <a:latin typeface="Calibri"/>
              </a:rPr>
              <a:t>XII.  </a:t>
            </a:r>
            <a:r>
              <a:rPr lang="es-ES_tradnl" altLang="es-ES" sz="2000" dirty="0">
                <a:latin typeface="Calibri"/>
              </a:rPr>
              <a:t>Anexo. El Régimen fiscal de Ceuta y Melilla</a:t>
            </a:r>
            <a:endParaRPr kumimoji="0" lang="es-ES_tradnl" altLang="es-ES" sz="2000" i="0" u="none" strike="noStrike" kern="1200" cap="none" spc="0" normalizeH="0" baseline="0" noProof="0" dirty="0">
              <a:ln>
                <a:noFill/>
              </a:ln>
              <a:effectLst/>
              <a:uLnTx/>
              <a:uFillTx/>
              <a:latin typeface="Calibri"/>
              <a:ea typeface="+mn-ea"/>
              <a:cs typeface="+mn-cs"/>
            </a:endParaRPr>
          </a:p>
        </p:txBody>
      </p:sp>
      <p:sp>
        <p:nvSpPr>
          <p:cNvPr id="6" name="CuadroTexto 5">
            <a:extLst>
              <a:ext uri="{FF2B5EF4-FFF2-40B4-BE49-F238E27FC236}">
                <a16:creationId xmlns:a16="http://schemas.microsoft.com/office/drawing/2014/main" id="{705CA1F6-F21C-A00A-93D6-5C542D8D0521}"/>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Tree>
    <p:extLst>
      <p:ext uri="{BB962C8B-B14F-4D97-AF65-F5344CB8AC3E}">
        <p14:creationId xmlns:p14="http://schemas.microsoft.com/office/powerpoint/2010/main" val="215791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A19BF-7EDB-C873-BA58-465CA4F140DE}"/>
            </a:ext>
          </a:extLst>
        </p:cNvPr>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4392D546-8E21-5FF9-68A8-2BDBFF1FAEE5}"/>
              </a:ext>
            </a:extLst>
          </p:cNvPr>
          <p:cNvGraphicFramePr>
            <a:graphicFrameLocks noChangeAspect="1"/>
          </p:cNvGraphicFramePr>
          <p:nvPr/>
        </p:nvGraphicFramePr>
        <p:xfrm>
          <a:off x="0" y="0"/>
          <a:ext cx="9143999" cy="6858000"/>
        </p:xfrm>
        <a:graphic>
          <a:graphicData uri="http://schemas.openxmlformats.org/presentationml/2006/ole">
            <mc:AlternateContent xmlns:mc="http://schemas.openxmlformats.org/markup-compatibility/2006">
              <mc:Choice xmlns:v="urn:schemas-microsoft-com:vml" Requires="v">
                <p:oleObj name="Bitmap Image" r:id="rId2" imgW="7079040" imgH="5295960" progId="PBrush">
                  <p:embed/>
                </p:oleObj>
              </mc:Choice>
              <mc:Fallback>
                <p:oleObj name="Bitmap Image" r:id="rId2" imgW="7079040" imgH="5295960" progId="PBrush">
                  <p:embed/>
                  <p:pic>
                    <p:nvPicPr>
                      <p:cNvPr id="3" name="Objeto 2">
                        <a:extLst>
                          <a:ext uri="{FF2B5EF4-FFF2-40B4-BE49-F238E27FC236}">
                            <a16:creationId xmlns:a16="http://schemas.microsoft.com/office/drawing/2014/main" id="{94C884B2-0DA8-9FE4-1BE4-33F5DE7C7825}"/>
                          </a:ext>
                        </a:extLst>
                      </p:cNvPr>
                      <p:cNvPicPr/>
                      <p:nvPr/>
                    </p:nvPicPr>
                    <p:blipFill>
                      <a:blip r:embed="rId3"/>
                      <a:stretch>
                        <a:fillRect/>
                      </a:stretch>
                    </p:blipFill>
                    <p:spPr>
                      <a:xfrm>
                        <a:off x="0" y="0"/>
                        <a:ext cx="9143999" cy="6858000"/>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D6B34E77-1778-5A12-2BFE-52855AA0A30B}"/>
              </a:ext>
            </a:extLst>
          </p:cNvPr>
          <p:cNvSpPr/>
          <p:nvPr/>
        </p:nvSpPr>
        <p:spPr>
          <a:xfrm>
            <a:off x="671208" y="5175514"/>
            <a:ext cx="7986409" cy="1446550"/>
          </a:xfrm>
          <a:prstGeom prst="rect">
            <a:avLst/>
          </a:prstGeom>
          <a:noFill/>
        </p:spPr>
        <p:txBody>
          <a:bodyPr wrap="square" lIns="91440" tIns="45720" rIns="91440" bIns="45720">
            <a:spAutoFit/>
          </a:bodyPr>
          <a:lstStyle/>
          <a:p>
            <a:pPr algn="ctr"/>
            <a:r>
              <a:rPr lang="es-ES" sz="4400" b="0" cap="none" spc="0" dirty="0">
                <a:ln w="0"/>
                <a:solidFill>
                  <a:schemeClr val="tx1"/>
                </a:solidFill>
              </a:rPr>
              <a:t>CUADRO RESUMEN </a:t>
            </a:r>
          </a:p>
          <a:p>
            <a:pPr algn="ctr"/>
            <a:r>
              <a:rPr lang="es-ES" sz="4400" b="0" cap="none" spc="0" dirty="0">
                <a:ln w="0"/>
                <a:solidFill>
                  <a:schemeClr val="tx1"/>
                </a:solidFill>
              </a:rPr>
              <a:t>ANDALUCIA</a:t>
            </a:r>
          </a:p>
        </p:txBody>
      </p:sp>
    </p:spTree>
    <p:extLst>
      <p:ext uri="{BB962C8B-B14F-4D97-AF65-F5344CB8AC3E}">
        <p14:creationId xmlns:p14="http://schemas.microsoft.com/office/powerpoint/2010/main" val="3925808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AE5ABA-822C-42E3-69FE-85E0F53D089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7B89467-8953-F382-C18C-96BA2DF396E8}"/>
              </a:ext>
            </a:extLst>
          </p:cNvPr>
          <p:cNvPicPr>
            <a:picLocks noChangeAspect="1"/>
          </p:cNvPicPr>
          <p:nvPr/>
        </p:nvPicPr>
        <p:blipFill>
          <a:blip r:embed="rId2"/>
          <a:stretch>
            <a:fillRect/>
          </a:stretch>
        </p:blipFill>
        <p:spPr>
          <a:xfrm>
            <a:off x="99977" y="182880"/>
            <a:ext cx="8729265" cy="6360160"/>
          </a:xfrm>
          <a:prstGeom prst="rect">
            <a:avLst/>
          </a:prstGeom>
        </p:spPr>
      </p:pic>
    </p:spTree>
    <p:extLst>
      <p:ext uri="{BB962C8B-B14F-4D97-AF65-F5344CB8AC3E}">
        <p14:creationId xmlns:p14="http://schemas.microsoft.com/office/powerpoint/2010/main" val="373433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C1B87-9BC7-7D4B-14F2-28B368E9F37A}"/>
            </a:ext>
          </a:extLst>
        </p:cNvPr>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015F815A-9310-0269-A276-0818D271A537}"/>
              </a:ext>
            </a:extLst>
          </p:cNvPr>
          <p:cNvGraphicFramePr>
            <a:graphicFrameLocks noChangeAspect="1"/>
          </p:cNvGraphicFramePr>
          <p:nvPr/>
        </p:nvGraphicFramePr>
        <p:xfrm>
          <a:off x="0" y="0"/>
          <a:ext cx="9143999" cy="6858000"/>
        </p:xfrm>
        <a:graphic>
          <a:graphicData uri="http://schemas.openxmlformats.org/presentationml/2006/ole">
            <mc:AlternateContent xmlns:mc="http://schemas.openxmlformats.org/markup-compatibility/2006">
              <mc:Choice xmlns:v="urn:schemas-microsoft-com:vml" Requires="v">
                <p:oleObj name="Bitmap Image" r:id="rId2" imgW="7079040" imgH="5295960" progId="PBrush">
                  <p:embed/>
                </p:oleObj>
              </mc:Choice>
              <mc:Fallback>
                <p:oleObj name="Bitmap Image" r:id="rId2" imgW="7079040" imgH="5295960" progId="PBrush">
                  <p:embed/>
                  <p:pic>
                    <p:nvPicPr>
                      <p:cNvPr id="3" name="Objeto 2">
                        <a:extLst>
                          <a:ext uri="{FF2B5EF4-FFF2-40B4-BE49-F238E27FC236}">
                            <a16:creationId xmlns:a16="http://schemas.microsoft.com/office/drawing/2014/main" id="{4392D546-8E21-5FF9-68A8-2BDBFF1FAEE5}"/>
                          </a:ext>
                        </a:extLst>
                      </p:cNvPr>
                      <p:cNvPicPr/>
                      <p:nvPr/>
                    </p:nvPicPr>
                    <p:blipFill>
                      <a:blip r:embed="rId3"/>
                      <a:stretch>
                        <a:fillRect/>
                      </a:stretch>
                    </p:blipFill>
                    <p:spPr>
                      <a:xfrm>
                        <a:off x="0" y="0"/>
                        <a:ext cx="9143999" cy="6858000"/>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AB4B3733-486C-4AE6-C6AF-F9957EB10553}"/>
              </a:ext>
            </a:extLst>
          </p:cNvPr>
          <p:cNvSpPr/>
          <p:nvPr/>
        </p:nvSpPr>
        <p:spPr>
          <a:xfrm>
            <a:off x="671208" y="5175514"/>
            <a:ext cx="7986409" cy="1446550"/>
          </a:xfrm>
          <a:prstGeom prst="rect">
            <a:avLst/>
          </a:prstGeom>
          <a:noFill/>
        </p:spPr>
        <p:txBody>
          <a:bodyPr wrap="square" lIns="91440" tIns="45720" rIns="91440" bIns="45720">
            <a:spAutoFit/>
          </a:bodyPr>
          <a:lstStyle/>
          <a:p>
            <a:pPr algn="ctr"/>
            <a:r>
              <a:rPr lang="es-ES" sz="4400" b="0" cap="none" spc="0" dirty="0">
                <a:ln w="0"/>
                <a:solidFill>
                  <a:schemeClr val="tx1"/>
                </a:solidFill>
              </a:rPr>
              <a:t>BENEFICIOS FISCALES </a:t>
            </a:r>
          </a:p>
          <a:p>
            <a:pPr algn="ctr"/>
            <a:r>
              <a:rPr lang="es-ES" sz="4400" b="0" cap="none" spc="0" dirty="0">
                <a:ln w="0"/>
                <a:solidFill>
                  <a:schemeClr val="tx1"/>
                </a:solidFill>
              </a:rPr>
              <a:t>C. ANDALUCÍA</a:t>
            </a:r>
          </a:p>
        </p:txBody>
      </p:sp>
    </p:spTree>
    <p:extLst>
      <p:ext uri="{BB962C8B-B14F-4D97-AF65-F5344CB8AC3E}">
        <p14:creationId xmlns:p14="http://schemas.microsoft.com/office/powerpoint/2010/main" val="216269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B083-E6D9-5838-6468-EE7C949F59B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D06505B-9A55-84D7-4B40-DE72D4204046}"/>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99F3C2A1-179B-C7A7-F25D-BB4A4B88750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C9AEFF9-BC00-19F4-ED1C-D0119EA14B82}"/>
              </a:ext>
            </a:extLst>
          </p:cNvPr>
          <p:cNvSpPr txBox="1"/>
          <p:nvPr/>
        </p:nvSpPr>
        <p:spPr>
          <a:xfrm>
            <a:off x="1191023" y="836349"/>
            <a:ext cx="7571232" cy="415498"/>
          </a:xfrm>
          <a:prstGeom prst="rect">
            <a:avLst/>
          </a:prstGeom>
          <a:noFill/>
        </p:spPr>
        <p:txBody>
          <a:bodyPr wrap="square" rtlCol="0">
            <a:spAutoFit/>
          </a:bodyPr>
          <a:lstStyle/>
          <a:p>
            <a:r>
              <a:rPr lang="es-ES" sz="2000" dirty="0">
                <a:solidFill>
                  <a:srgbClr val="CB4E33"/>
                </a:solidFill>
                <a:latin typeface="Calibri"/>
              </a:rPr>
              <a:t>DEDUCCIONES ANDALUCÍA EN EL IRPF</a:t>
            </a:r>
          </a:p>
        </p:txBody>
      </p:sp>
      <p:sp>
        <p:nvSpPr>
          <p:cNvPr id="10" name="CuadroTexto 9">
            <a:extLst>
              <a:ext uri="{FF2B5EF4-FFF2-40B4-BE49-F238E27FC236}">
                <a16:creationId xmlns:a16="http://schemas.microsoft.com/office/drawing/2014/main" id="{EC3185A2-184B-5FEC-6E7E-46AF09B3E928}"/>
              </a:ext>
            </a:extLst>
          </p:cNvPr>
          <p:cNvSpPr txBox="1"/>
          <p:nvPr/>
        </p:nvSpPr>
        <p:spPr>
          <a:xfrm>
            <a:off x="828673" y="1251847"/>
            <a:ext cx="8096251" cy="5586145"/>
          </a:xfrm>
          <a:prstGeom prst="rect">
            <a:avLst/>
          </a:prstGeom>
          <a:noFill/>
        </p:spPr>
        <p:txBody>
          <a:bodyPr wrap="square">
            <a:spAutoFit/>
          </a:bodyPr>
          <a:lstStyle/>
          <a:p>
            <a:pPr marL="342900" indent="-342900" algn="just">
              <a:buFont typeface="Arial" panose="020B0604020202020204" pitchFamily="34" charset="0"/>
              <a:buChar char="•"/>
            </a:pPr>
            <a:r>
              <a:rPr lang="es-ES" sz="2100" u="sng" dirty="0"/>
              <a:t>5% de las cantidades satisfechas por la adquisición o rehabilitación de vivienda habitual protegida</a:t>
            </a:r>
            <a:r>
              <a:rPr lang="es-ES" sz="2100" dirty="0"/>
              <a:t>, cuando el adquirente sea menor de 35 años. </a:t>
            </a:r>
          </a:p>
          <a:p>
            <a:pPr marL="342900" indent="-342900" algn="just">
              <a:buFont typeface="Arial" panose="020B0604020202020204" pitchFamily="34" charset="0"/>
              <a:buChar char="•"/>
            </a:pPr>
            <a:endParaRPr lang="es-ES" sz="2100" dirty="0"/>
          </a:p>
          <a:p>
            <a:pPr marL="342900" indent="-342900" algn="just">
              <a:buFont typeface="Arial" panose="020B0604020202020204" pitchFamily="34" charset="0"/>
              <a:buChar char="•"/>
            </a:pPr>
            <a:r>
              <a:rPr lang="es-ES" sz="2100" u="sng" dirty="0"/>
              <a:t>15% de las cantidades satisfechas por el alquiler de vivienda habitual</a:t>
            </a:r>
            <a:r>
              <a:rPr lang="es-ES" sz="2100" dirty="0"/>
              <a:t>. </a:t>
            </a:r>
          </a:p>
          <a:p>
            <a:pPr marL="342900" indent="-342900" algn="just">
              <a:buFont typeface="Arial" panose="020B0604020202020204" pitchFamily="34" charset="0"/>
              <a:buChar char="•"/>
            </a:pPr>
            <a:endParaRPr lang="es-ES" sz="2100" dirty="0"/>
          </a:p>
          <a:p>
            <a:pPr marL="342900" indent="-342900" algn="just">
              <a:buFont typeface="Arial" panose="020B0604020202020204" pitchFamily="34" charset="0"/>
              <a:buChar char="•"/>
            </a:pPr>
            <a:r>
              <a:rPr lang="es-ES" sz="2100" u="sng" dirty="0"/>
              <a:t>200€ por cada hijo nacido, adoptado o en régimen de acogimiento familiar</a:t>
            </a:r>
            <a:r>
              <a:rPr lang="es-ES" sz="2100" dirty="0"/>
              <a:t>. 400€ si el contribuyente reside en un municipio con problemas de despoblación. </a:t>
            </a:r>
          </a:p>
          <a:p>
            <a:pPr marL="342900" indent="-342900" algn="just">
              <a:buFont typeface="Arial" panose="020B0604020202020204" pitchFamily="34" charset="0"/>
              <a:buChar char="•"/>
            </a:pPr>
            <a:endParaRPr lang="es-ES" sz="2100" dirty="0"/>
          </a:p>
          <a:p>
            <a:pPr marL="342900" indent="-342900" algn="just">
              <a:buFont typeface="Arial" panose="020B0604020202020204" pitchFamily="34" charset="0"/>
              <a:buChar char="•"/>
            </a:pPr>
            <a:r>
              <a:rPr lang="es-ES" sz="2100" u="sng" dirty="0"/>
              <a:t>600€ por la adopción internacional. </a:t>
            </a:r>
          </a:p>
          <a:p>
            <a:pPr algn="just"/>
            <a:endParaRPr lang="es-ES" sz="2100" u="sng" dirty="0"/>
          </a:p>
          <a:p>
            <a:pPr marL="342900" indent="-342900" algn="just">
              <a:buFont typeface="Arial" panose="020B0604020202020204" pitchFamily="34" charset="0"/>
              <a:buChar char="•"/>
            </a:pPr>
            <a:r>
              <a:rPr lang="es-ES" sz="2100" u="sng" dirty="0"/>
              <a:t>100€ para los contribuyentes que sean madres o padres</a:t>
            </a:r>
            <a:r>
              <a:rPr lang="es-ES" sz="2100" dirty="0"/>
              <a:t> de familia monoparental y, en su caso, con ascendientes mayores de 75 años. </a:t>
            </a:r>
          </a:p>
          <a:p>
            <a:pPr marL="342900" indent="-342900" algn="just">
              <a:buFont typeface="Arial" panose="020B0604020202020204" pitchFamily="34" charset="0"/>
              <a:buChar char="•"/>
            </a:pPr>
            <a:endParaRPr lang="es-ES" sz="2100" dirty="0"/>
          </a:p>
          <a:p>
            <a:pPr marL="342900" indent="-342900" algn="just">
              <a:buFont typeface="Arial" panose="020B0604020202020204" pitchFamily="34" charset="0"/>
              <a:buChar char="•"/>
            </a:pPr>
            <a:r>
              <a:rPr lang="es-ES" sz="2100" u="sng" dirty="0"/>
              <a:t>200€ para los contribuyentes de una familia numerosa general y 400€ en caso de familia numerosa de categoría especial. </a:t>
            </a:r>
          </a:p>
        </p:txBody>
      </p:sp>
      <p:pic>
        <p:nvPicPr>
          <p:cNvPr id="4" name="Imagen 3">
            <a:extLst>
              <a:ext uri="{FF2B5EF4-FFF2-40B4-BE49-F238E27FC236}">
                <a16:creationId xmlns:a16="http://schemas.microsoft.com/office/drawing/2014/main" id="{4C2F40AE-5378-D903-F86E-ED80344F4EB4}"/>
              </a:ext>
            </a:extLst>
          </p:cNvPr>
          <p:cNvPicPr>
            <a:picLocks noChangeAspect="1"/>
          </p:cNvPicPr>
          <p:nvPr/>
        </p:nvPicPr>
        <p:blipFill rotWithShape="1">
          <a:blip r:embed="rId3"/>
          <a:srcRect l="22947" t="16749"/>
          <a:stretch/>
        </p:blipFill>
        <p:spPr>
          <a:xfrm>
            <a:off x="673569" y="793656"/>
            <a:ext cx="549850" cy="500883"/>
          </a:xfrm>
          <a:prstGeom prst="rect">
            <a:avLst/>
          </a:prstGeom>
        </p:spPr>
      </p:pic>
    </p:spTree>
    <p:extLst>
      <p:ext uri="{BB962C8B-B14F-4D97-AF65-F5344CB8AC3E}">
        <p14:creationId xmlns:p14="http://schemas.microsoft.com/office/powerpoint/2010/main" val="4116730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B083-E6D9-5838-6468-EE7C949F59B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D06505B-9A55-84D7-4B40-DE72D4204046}"/>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99F3C2A1-179B-C7A7-F25D-BB4A4B88750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D8D3271-F6A3-2662-5036-A0EF552D49D9}"/>
              </a:ext>
            </a:extLst>
          </p:cNvPr>
          <p:cNvSpPr txBox="1"/>
          <p:nvPr/>
        </p:nvSpPr>
        <p:spPr>
          <a:xfrm>
            <a:off x="804672" y="1335024"/>
            <a:ext cx="7571232" cy="5187959"/>
          </a:xfrm>
          <a:prstGeom prst="rect">
            <a:avLst/>
          </a:prstGeom>
          <a:noFill/>
        </p:spPr>
        <p:txBody>
          <a:bodyPr wrap="square">
            <a:spAutoFit/>
          </a:bodyPr>
          <a:lstStyle/>
          <a:p>
            <a:pPr marL="342900" lvl="5" indent="-342900" algn="just">
              <a:lnSpc>
                <a:spcPct val="107000"/>
              </a:lnSpc>
              <a:spcAft>
                <a:spcPts val="800"/>
              </a:spcAft>
              <a:buFont typeface="Arial" panose="020B0604020202020204" pitchFamily="34" charset="0"/>
              <a:buChar char="•"/>
              <a:tabLst>
                <a:tab pos="457200" algn="l"/>
                <a:tab pos="2857500" algn="l"/>
              </a:tabLst>
            </a:pPr>
            <a:r>
              <a:rPr lang="es-ES" sz="2100" u="sng" dirty="0"/>
              <a:t>15% por gastos educativos</a:t>
            </a:r>
            <a:r>
              <a:rPr lang="es-ES" sz="2100" dirty="0"/>
              <a:t>. </a:t>
            </a:r>
          </a:p>
          <a:p>
            <a:pPr marL="342900" lvl="5" indent="-342900" algn="just">
              <a:lnSpc>
                <a:spcPct val="107000"/>
              </a:lnSpc>
              <a:spcAft>
                <a:spcPts val="800"/>
              </a:spcAft>
              <a:buFont typeface="Arial" panose="020B0604020202020204" pitchFamily="34" charset="0"/>
              <a:buChar char="•"/>
              <a:tabLst>
                <a:tab pos="457200" algn="l"/>
                <a:tab pos="2857500" algn="l"/>
              </a:tabLst>
            </a:pPr>
            <a:endParaRPr lang="es-ES" sz="2100" dirty="0"/>
          </a:p>
          <a:p>
            <a:pPr marL="342900" lvl="5" indent="-342900" algn="just">
              <a:lnSpc>
                <a:spcPct val="107000"/>
              </a:lnSpc>
              <a:spcAft>
                <a:spcPts val="800"/>
              </a:spcAft>
              <a:buFont typeface="Arial" panose="020B0604020202020204" pitchFamily="34" charset="0"/>
              <a:buChar char="•"/>
              <a:tabLst>
                <a:tab pos="457200" algn="l"/>
                <a:tab pos="2857500" algn="l"/>
              </a:tabLst>
            </a:pPr>
            <a:r>
              <a:rPr lang="es-ES" sz="2100" u="sng" dirty="0"/>
              <a:t>150€ para los contribuyentes </a:t>
            </a:r>
            <a:r>
              <a:rPr lang="es-ES" sz="2100" dirty="0"/>
              <a:t>que tengan un grado de </a:t>
            </a:r>
            <a:r>
              <a:rPr lang="es-ES" sz="2100" u="sng" dirty="0"/>
              <a:t>discapacidad igual o superior al 33%.</a:t>
            </a:r>
            <a:r>
              <a:rPr lang="es-ES" sz="2100" dirty="0"/>
              <a:t> </a:t>
            </a:r>
          </a:p>
          <a:p>
            <a:pPr marL="342900" lvl="5" indent="-342900" algn="just">
              <a:lnSpc>
                <a:spcPct val="107000"/>
              </a:lnSpc>
              <a:spcAft>
                <a:spcPts val="800"/>
              </a:spcAft>
              <a:buFont typeface="Arial" panose="020B0604020202020204" pitchFamily="34" charset="0"/>
              <a:buChar char="•"/>
              <a:tabLst>
                <a:tab pos="457200" algn="l"/>
                <a:tab pos="2857500" algn="l"/>
              </a:tabLst>
            </a:pPr>
            <a:endParaRPr lang="es-ES" sz="2100" dirty="0"/>
          </a:p>
          <a:p>
            <a:pPr marL="342900" lvl="5" indent="-342900" algn="just">
              <a:lnSpc>
                <a:spcPct val="107000"/>
              </a:lnSpc>
              <a:spcAft>
                <a:spcPts val="800"/>
              </a:spcAft>
              <a:buFont typeface="Arial" panose="020B0604020202020204" pitchFamily="34" charset="0"/>
              <a:buChar char="•"/>
              <a:tabLst>
                <a:tab pos="457200" algn="l"/>
                <a:tab pos="2857500" algn="l"/>
              </a:tabLst>
            </a:pPr>
            <a:r>
              <a:rPr lang="es-ES" sz="2100" u="sng" dirty="0"/>
              <a:t>100€ para los contribuyentes con cónyuges</a:t>
            </a:r>
            <a:r>
              <a:rPr lang="es-ES" sz="2100" dirty="0"/>
              <a:t>, o parejas de hecho, con un grado de </a:t>
            </a:r>
            <a:r>
              <a:rPr lang="es-ES" sz="2100" u="sng" dirty="0"/>
              <a:t>minusvalía igual o superior al 65%</a:t>
            </a:r>
            <a:r>
              <a:rPr lang="es-ES" sz="2100" dirty="0"/>
              <a:t>. </a:t>
            </a:r>
          </a:p>
          <a:p>
            <a:pPr marL="342900" lvl="5" indent="-342900" algn="just">
              <a:lnSpc>
                <a:spcPct val="107000"/>
              </a:lnSpc>
              <a:spcAft>
                <a:spcPts val="800"/>
              </a:spcAft>
              <a:buFont typeface="Arial" panose="020B0604020202020204" pitchFamily="34" charset="0"/>
              <a:buChar char="•"/>
              <a:tabLst>
                <a:tab pos="457200" algn="l"/>
                <a:tab pos="2857500" algn="l"/>
              </a:tabLst>
            </a:pPr>
            <a:endParaRPr lang="es-ES" sz="2100" dirty="0"/>
          </a:p>
          <a:p>
            <a:pPr marL="342900" lvl="5" indent="-342900" algn="just">
              <a:lnSpc>
                <a:spcPct val="107000"/>
              </a:lnSpc>
              <a:spcAft>
                <a:spcPts val="800"/>
              </a:spcAft>
              <a:buFont typeface="Arial" panose="020B0604020202020204" pitchFamily="34" charset="0"/>
              <a:buChar char="•"/>
              <a:tabLst>
                <a:tab pos="457200" algn="l"/>
                <a:tab pos="2857500" algn="l"/>
              </a:tabLst>
            </a:pPr>
            <a:r>
              <a:rPr lang="es-ES" sz="2100" u="sng" dirty="0"/>
              <a:t>100€ por asistencia a personas con discapacidad</a:t>
            </a:r>
            <a:r>
              <a:rPr lang="es-ES" sz="2100" dirty="0"/>
              <a:t>. Cuando las personas con discapacidad precisen ayuda de terceras personas se aplicará una deducción del 20% del importe satisfecho a la Seguridad Sociedad por cuenta del empleador, con el límite de 500€.</a:t>
            </a:r>
          </a:p>
        </p:txBody>
      </p:sp>
    </p:spTree>
    <p:extLst>
      <p:ext uri="{BB962C8B-B14F-4D97-AF65-F5344CB8AC3E}">
        <p14:creationId xmlns:p14="http://schemas.microsoft.com/office/powerpoint/2010/main" val="4169124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B083-E6D9-5838-6468-EE7C949F59B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D06505B-9A55-84D7-4B40-DE72D4204046}"/>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99F3C2A1-179B-C7A7-F25D-BB4A4B88750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49B8782-D733-A7D3-24BB-A45CDE6F02DE}"/>
              </a:ext>
            </a:extLst>
          </p:cNvPr>
          <p:cNvSpPr txBox="1"/>
          <p:nvPr/>
        </p:nvSpPr>
        <p:spPr>
          <a:xfrm>
            <a:off x="896112" y="1693827"/>
            <a:ext cx="7744968" cy="4093428"/>
          </a:xfrm>
          <a:prstGeom prst="rect">
            <a:avLst/>
          </a:prstGeom>
          <a:noFill/>
        </p:spPr>
        <p:txBody>
          <a:bodyPr wrap="square">
            <a:spAutoFit/>
          </a:bodyPr>
          <a:lstStyle/>
          <a:p>
            <a:pPr marL="285750" indent="-285750" algn="just">
              <a:buFont typeface="Arial" panose="020B0604020202020204" pitchFamily="34" charset="0"/>
              <a:buChar char="•"/>
            </a:pPr>
            <a:r>
              <a:rPr lang="es-ES" sz="2000" u="sng" dirty="0"/>
              <a:t>20% del importe satisfecho a la Seguridad Social</a:t>
            </a:r>
            <a:r>
              <a:rPr lang="es-ES" sz="2000" dirty="0"/>
              <a:t> correspondiente a la cotización anual de un </a:t>
            </a:r>
            <a:r>
              <a:rPr lang="es-ES" sz="2000" u="sng" dirty="0"/>
              <a:t>empleado de hogar </a:t>
            </a:r>
            <a:r>
              <a:rPr lang="es-ES" sz="2000" dirty="0"/>
              <a:t>para el titular o titulares que trabajen, de una familia monoparental o biparental, con hijos. </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u="sng" dirty="0"/>
              <a:t>20%, con un límite de 4.000€, de las cantidades invertidas en la adquisición de acciones y participaciones sociales</a:t>
            </a:r>
            <a:r>
              <a:rPr lang="es-ES" sz="2000" dirty="0"/>
              <a:t>. La deducción será del 50 %, con un límite de 12.000€, en el caso de sociedades creadas o participadas por universidades o centros de investigación.</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u="sng" dirty="0"/>
              <a:t>Hasta 200€ por la defensa jurídica </a:t>
            </a:r>
            <a:r>
              <a:rPr lang="es-ES" sz="2000" dirty="0"/>
              <a:t>en procedimientos judiciales de despido, extinción de contrato o reclamación de cantidades.</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u="sng" dirty="0"/>
              <a:t>10%, con un límite de 150€, de los donativos con finalidad ecológica</a:t>
            </a:r>
            <a:r>
              <a:rPr lang="es-ES" sz="2000" dirty="0"/>
              <a:t>.</a:t>
            </a:r>
          </a:p>
        </p:txBody>
      </p:sp>
    </p:spTree>
    <p:extLst>
      <p:ext uri="{BB962C8B-B14F-4D97-AF65-F5344CB8AC3E}">
        <p14:creationId xmlns:p14="http://schemas.microsoft.com/office/powerpoint/2010/main" val="2923356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B2F2-FD04-3157-B96F-BE9AB44D3BC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D15B4208-1D44-96DC-7A01-13AE614FDD3A}"/>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38819C63-DF8A-A334-AB25-BB681E8FFFF0}"/>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9F3F5AA-9CD7-A15D-C1E9-BEE6C2FE7393}"/>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sobre el Patrimonio</a:t>
            </a:r>
          </a:p>
        </p:txBody>
      </p:sp>
      <p:sp>
        <p:nvSpPr>
          <p:cNvPr id="9" name="CuadroTexto 8">
            <a:extLst>
              <a:ext uri="{FF2B5EF4-FFF2-40B4-BE49-F238E27FC236}">
                <a16:creationId xmlns:a16="http://schemas.microsoft.com/office/drawing/2014/main" id="{0711BC84-D029-7400-5D0B-6D680FC83A48}"/>
              </a:ext>
            </a:extLst>
          </p:cNvPr>
          <p:cNvSpPr txBox="1"/>
          <p:nvPr/>
        </p:nvSpPr>
        <p:spPr>
          <a:xfrm>
            <a:off x="699516" y="1275670"/>
            <a:ext cx="8251444" cy="5993949"/>
          </a:xfrm>
          <a:prstGeom prst="rect">
            <a:avLst/>
          </a:prstGeom>
          <a:noFill/>
        </p:spPr>
        <p:txBody>
          <a:bodyPr wrap="square">
            <a:spAutoFit/>
          </a:bodyPr>
          <a:lstStyle/>
          <a:p>
            <a:pPr marL="285750" indent="-285750" algn="just">
              <a:buFont typeface="Arial" panose="020B0604020202020204" pitchFamily="34" charset="0"/>
              <a:buChar char="•"/>
            </a:pPr>
            <a:r>
              <a:rPr lang="es-ES" sz="2000" dirty="0"/>
              <a:t>Tarifa (con efectos 2024): </a:t>
            </a:r>
            <a:r>
              <a:rPr lang="es-ES" sz="2000" u="sng" dirty="0"/>
              <a:t>se aplica la estatal</a:t>
            </a:r>
            <a:r>
              <a:rPr lang="es-ES" sz="2000" dirty="0"/>
              <a:t>, dejando sin efecto la escala autonómica mientras esté vigente el impuesto temporal de solidaridad de las grandes fortunas.</a:t>
            </a:r>
          </a:p>
          <a:p>
            <a:pPr marL="285750" indent="-285750" algn="just">
              <a:buFont typeface="Arial" panose="020B0604020202020204" pitchFamily="34" charset="0"/>
              <a:buChar char="•"/>
            </a:pPr>
            <a:endParaRPr lang="es-ES" sz="1100" dirty="0"/>
          </a:p>
          <a:p>
            <a:pPr marL="285750" indent="-285750" algn="just">
              <a:buFont typeface="Arial" panose="020B0604020202020204" pitchFamily="34" charset="0"/>
              <a:buChar char="•"/>
            </a:pPr>
            <a:r>
              <a:rPr lang="es-ES" sz="2000" dirty="0"/>
              <a:t>Mínimo exento: 700.000€, con carácter general. </a:t>
            </a:r>
          </a:p>
          <a:p>
            <a:pPr marL="285750" indent="-285750" algn="just">
              <a:buFont typeface="Arial" panose="020B0604020202020204" pitchFamily="34" charset="0"/>
              <a:buChar char="•"/>
            </a:pPr>
            <a:endParaRPr lang="es-ES" sz="1050" dirty="0"/>
          </a:p>
          <a:p>
            <a:pPr algn="just"/>
            <a:r>
              <a:rPr lang="es-ES" sz="2000" dirty="0"/>
              <a:t>Cuando el contribuyente tenga la </a:t>
            </a:r>
            <a:r>
              <a:rPr lang="es-ES" sz="2000" i="1" dirty="0"/>
              <a:t>consideración de persona con discapacidad</a:t>
            </a:r>
            <a:r>
              <a:rPr lang="es-ES" sz="2000" dirty="0"/>
              <a:t>, el mínimo exento se fija en:</a:t>
            </a:r>
          </a:p>
          <a:p>
            <a:pPr marL="285750" indent="-285750" algn="just">
              <a:buFont typeface="Arial" panose="020B0604020202020204" pitchFamily="34" charset="0"/>
              <a:buChar char="•"/>
            </a:pPr>
            <a:endParaRPr lang="es-ES" sz="900" dirty="0"/>
          </a:p>
          <a:p>
            <a:pPr marL="742950" lvl="1" indent="-285750" algn="just">
              <a:buFont typeface="Arial" panose="020B0604020202020204" pitchFamily="34" charset="0"/>
              <a:buChar char="•"/>
            </a:pPr>
            <a:r>
              <a:rPr lang="es-ES" sz="1700" dirty="0">
                <a:solidFill>
                  <a:srgbClr val="002060"/>
                </a:solidFill>
              </a:rPr>
              <a:t>1.250.000€, si el grado de discapacidad fuera igual o superior al 33 por 100 e inferior al 65 por 100.</a:t>
            </a:r>
          </a:p>
          <a:p>
            <a:pPr lvl="1" algn="just"/>
            <a:endParaRPr lang="es-ES" sz="1050" dirty="0">
              <a:solidFill>
                <a:srgbClr val="002060"/>
              </a:solidFill>
            </a:endParaRPr>
          </a:p>
          <a:p>
            <a:pPr marL="742950" lvl="1" indent="-285750" algn="just">
              <a:buFont typeface="Arial" panose="020B0604020202020204" pitchFamily="34" charset="0"/>
              <a:buChar char="•"/>
            </a:pPr>
            <a:r>
              <a:rPr lang="es-ES" sz="1700" dirty="0">
                <a:solidFill>
                  <a:srgbClr val="002060"/>
                </a:solidFill>
              </a:rPr>
              <a:t>1.500.000€, si el grado de discapacidad fuera igual o superior al 65 por 100.</a:t>
            </a:r>
          </a:p>
          <a:p>
            <a:pPr lvl="1" algn="just"/>
            <a:endParaRPr lang="es-ES" sz="1700" dirty="0">
              <a:solidFill>
                <a:srgbClr val="002060"/>
              </a:solidFill>
            </a:endParaRPr>
          </a:p>
          <a:p>
            <a:pPr marL="285750" indent="-285750" algn="just">
              <a:buFont typeface="Arial" panose="020B0604020202020204" pitchFamily="34" charset="0"/>
              <a:buChar char="•"/>
            </a:pPr>
            <a:r>
              <a:rPr lang="es-ES" sz="2000" dirty="0"/>
              <a:t>Bonificación (con efectos 2024) </a:t>
            </a:r>
            <a:r>
              <a:rPr lang="es-ES" sz="2000" u="sng" dirty="0"/>
              <a:t>mientras esté vigente el impuesto temporal de solidaridad de las grandes fortunas</a:t>
            </a:r>
            <a:r>
              <a:rPr lang="es-ES" sz="2000" dirty="0"/>
              <a:t>, el contribuyente podrá aplicar la siguiente bonificación:</a:t>
            </a:r>
            <a:r>
              <a:rPr lang="es-ES" sz="1700" dirty="0">
                <a:solidFill>
                  <a:srgbClr val="002060"/>
                </a:solidFill>
              </a:rPr>
              <a:t> diferencia, si la hubiere, entre la total cuota íntegra del propio impuesto, una vez aplicado el límite conjunto establecido en la Ley del Impuesto sobre el Patrimonio, y, en su caso, la total cuota íntegra que correspondería al impuesto temporal de solidaridad de las grandes fortunas, una vez aplicado el límite conjunto correspondiente.</a:t>
            </a:r>
          </a:p>
          <a:p>
            <a:pPr marL="285750" indent="-285750" algn="just">
              <a:buFont typeface="Arial" panose="020B0604020202020204" pitchFamily="34" charset="0"/>
              <a:buChar char="•"/>
            </a:pPr>
            <a:endParaRPr lang="es-ES" sz="2000" dirty="0"/>
          </a:p>
        </p:txBody>
      </p:sp>
    </p:spTree>
    <p:extLst>
      <p:ext uri="{BB962C8B-B14F-4D97-AF65-F5344CB8AC3E}">
        <p14:creationId xmlns:p14="http://schemas.microsoft.com/office/powerpoint/2010/main" val="74852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F017-AC28-47E7-726D-25DFC02A05C1}"/>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0168307-5CC7-9C98-EABE-464423EBFD8D}"/>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2DB35809-3638-DE16-F48D-3728B47589AF}"/>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CBA0172-7C5D-9DFB-4EF5-70E99E0F2F1B}"/>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Sucesiones</a:t>
            </a:r>
          </a:p>
        </p:txBody>
      </p:sp>
      <p:sp>
        <p:nvSpPr>
          <p:cNvPr id="9" name="CuadroTexto 8">
            <a:extLst>
              <a:ext uri="{FF2B5EF4-FFF2-40B4-BE49-F238E27FC236}">
                <a16:creationId xmlns:a16="http://schemas.microsoft.com/office/drawing/2014/main" id="{20A38082-1CAB-B994-9EA7-C8C8FA4ED1B7}"/>
              </a:ext>
            </a:extLst>
          </p:cNvPr>
          <p:cNvSpPr txBox="1"/>
          <p:nvPr/>
        </p:nvSpPr>
        <p:spPr>
          <a:xfrm>
            <a:off x="699516" y="1534288"/>
            <a:ext cx="8251444" cy="4585871"/>
          </a:xfrm>
          <a:prstGeom prst="rect">
            <a:avLst/>
          </a:prstGeom>
          <a:noFill/>
        </p:spPr>
        <p:txBody>
          <a:bodyPr wrap="square">
            <a:spAutoFit/>
          </a:bodyPr>
          <a:lstStyle/>
          <a:p>
            <a:pPr marL="285750" indent="-285750" algn="just">
              <a:buFont typeface="Arial" panose="020B0604020202020204" pitchFamily="34" charset="0"/>
              <a:buChar char="•"/>
            </a:pPr>
            <a:r>
              <a:rPr lang="es-ES" sz="2000" dirty="0"/>
              <a:t>Reducciones en adquisiciones “mortis causa”: </a:t>
            </a:r>
            <a:r>
              <a:rPr lang="es-ES" sz="2000" u="sng" dirty="0"/>
              <a:t>99 por 100 por la adquisición de la vivienda habitual</a:t>
            </a:r>
            <a:r>
              <a:rPr lang="es-ES" sz="2000" dirty="0"/>
              <a:t>. </a:t>
            </a:r>
          </a:p>
          <a:p>
            <a:pPr algn="just"/>
            <a:endParaRPr lang="es-ES" sz="1200" dirty="0"/>
          </a:p>
          <a:p>
            <a:pPr marL="285750" indent="-285750" algn="just">
              <a:buFont typeface="Arial" panose="020B0604020202020204" pitchFamily="34" charset="0"/>
              <a:buChar char="•"/>
            </a:pPr>
            <a:r>
              <a:rPr lang="es-ES" sz="2000" u="sng" dirty="0"/>
              <a:t>Por parentesco</a:t>
            </a:r>
            <a:r>
              <a:rPr lang="es-ES" sz="2000" dirty="0"/>
              <a:t>: Grupos I y II: 1.000.000€. Grupo III: 10.000€ por adquisiciones por colaterales de segundo y tercer grado, ascendientes y descendientes por afinidad. Discapacidad: 250.000€, si el grado de discapacidad fuera igual o superior al 33 por 100 e inferior al 65 por 100. 500.000€, si el grado de discapacidad fuera igual o superior al 65 por 100</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99 por 100 por adquisición de </a:t>
            </a:r>
            <a:r>
              <a:rPr lang="es-ES" sz="2000" u="sng" dirty="0"/>
              <a:t>empresas individuales o negocios profesionales o participaciones</a:t>
            </a:r>
            <a:endParaRPr lang="es-ES" sz="2000" dirty="0"/>
          </a:p>
          <a:p>
            <a:pPr algn="just"/>
            <a:endParaRPr lang="es-ES" sz="2000" dirty="0"/>
          </a:p>
          <a:p>
            <a:pPr marL="285750" indent="-285750" algn="just">
              <a:buFont typeface="Arial" panose="020B0604020202020204" pitchFamily="34" charset="0"/>
              <a:buChar char="•"/>
            </a:pPr>
            <a:r>
              <a:rPr lang="es-ES" sz="2000" dirty="0"/>
              <a:t>99 por 100 por adquisición de empresas individuales o negocios profesionales para adquirentes comprendidos </a:t>
            </a:r>
            <a:r>
              <a:rPr lang="es-ES" sz="2000" u="sng" dirty="0"/>
              <a:t>en el Grupo IV</a:t>
            </a:r>
            <a:endParaRPr lang="es-ES" sz="2000" dirty="0"/>
          </a:p>
          <a:p>
            <a:pPr marL="285750" indent="-285750" algn="just">
              <a:buFont typeface="Arial" panose="020B0604020202020204" pitchFamily="34" charset="0"/>
              <a:buChar char="•"/>
            </a:pPr>
            <a:endParaRPr lang="es-ES" sz="2000" dirty="0"/>
          </a:p>
        </p:txBody>
      </p:sp>
    </p:spTree>
    <p:extLst>
      <p:ext uri="{BB962C8B-B14F-4D97-AF65-F5344CB8AC3E}">
        <p14:creationId xmlns:p14="http://schemas.microsoft.com/office/powerpoint/2010/main" val="1402459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3109-B27E-5090-6E12-744EFA0437BF}"/>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F9C6D4B-E4BB-38E0-FDC1-C50D192BDDEB}"/>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1E0B8FF8-3310-EAEB-6948-BD832E2E1057}"/>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271BBCC-A7C6-5437-86A6-6BBFF638E2EB}"/>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Sucesiones</a:t>
            </a:r>
          </a:p>
        </p:txBody>
      </p:sp>
      <p:sp>
        <p:nvSpPr>
          <p:cNvPr id="9" name="CuadroTexto 8">
            <a:extLst>
              <a:ext uri="{FF2B5EF4-FFF2-40B4-BE49-F238E27FC236}">
                <a16:creationId xmlns:a16="http://schemas.microsoft.com/office/drawing/2014/main" id="{CF715CA0-615E-E486-64BC-5ADBB966EDB2}"/>
              </a:ext>
            </a:extLst>
          </p:cNvPr>
          <p:cNvSpPr txBox="1"/>
          <p:nvPr/>
        </p:nvSpPr>
        <p:spPr>
          <a:xfrm>
            <a:off x="699516" y="1275670"/>
            <a:ext cx="8251444" cy="2246769"/>
          </a:xfrm>
          <a:prstGeom prst="rect">
            <a:avLst/>
          </a:prstGeom>
          <a:noFill/>
        </p:spPr>
        <p:txBody>
          <a:bodyPr wrap="square">
            <a:spAutoFit/>
          </a:bodyPr>
          <a:lstStyle/>
          <a:p>
            <a:pPr marL="285750" indent="-285750" algn="just">
              <a:buFont typeface="Arial" panose="020B0604020202020204" pitchFamily="34" charset="0"/>
              <a:buChar char="•"/>
            </a:pPr>
            <a:r>
              <a:rPr lang="es-ES" sz="2000" dirty="0"/>
              <a:t>99 por 100 por adquisición de participaciones en entidades para adquirentes comprendidos en el </a:t>
            </a:r>
            <a:r>
              <a:rPr lang="es-ES" sz="2000" u="sng" dirty="0"/>
              <a:t>Grupo IV</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Bonificación </a:t>
            </a:r>
            <a:r>
              <a:rPr lang="es-ES" sz="2000" u="sng" dirty="0"/>
              <a:t>99 por 100 para Grupos I y II</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endParaRPr lang="es-ES" sz="2000" dirty="0"/>
          </a:p>
        </p:txBody>
      </p:sp>
      <p:graphicFrame>
        <p:nvGraphicFramePr>
          <p:cNvPr id="4" name="Objeto 3">
            <a:extLst>
              <a:ext uri="{FF2B5EF4-FFF2-40B4-BE49-F238E27FC236}">
                <a16:creationId xmlns:a16="http://schemas.microsoft.com/office/drawing/2014/main" id="{D1FDD682-633F-9E4E-6181-A9C2F1F54996}"/>
              </a:ext>
            </a:extLst>
          </p:cNvPr>
          <p:cNvGraphicFramePr>
            <a:graphicFrameLocks noChangeAspect="1"/>
          </p:cNvGraphicFramePr>
          <p:nvPr>
            <p:extLst>
              <p:ext uri="{D42A27DB-BD31-4B8C-83A1-F6EECF244321}">
                <p14:modId xmlns:p14="http://schemas.microsoft.com/office/powerpoint/2010/main" val="1646981067"/>
              </p:ext>
            </p:extLst>
          </p:nvPr>
        </p:nvGraphicFramePr>
        <p:xfrm>
          <a:off x="1016001" y="3190241"/>
          <a:ext cx="7630160" cy="3451650"/>
        </p:xfrm>
        <a:graphic>
          <a:graphicData uri="http://schemas.openxmlformats.org/presentationml/2006/ole">
            <mc:AlternateContent xmlns:mc="http://schemas.openxmlformats.org/markup-compatibility/2006">
              <mc:Choice xmlns:v="urn:schemas-microsoft-com:vml" Requires="v">
                <p:oleObj name="Document" r:id="rId3" imgW="5386812" imgH="2159839" progId="Word.Document.12">
                  <p:embed/>
                </p:oleObj>
              </mc:Choice>
              <mc:Fallback>
                <p:oleObj name="Document" r:id="rId3" imgW="5386812" imgH="2159839" progId="Word.Document.12">
                  <p:embed/>
                  <p:pic>
                    <p:nvPicPr>
                      <p:cNvPr id="0" name=""/>
                      <p:cNvPicPr/>
                      <p:nvPr/>
                    </p:nvPicPr>
                    <p:blipFill>
                      <a:blip r:embed="rId4"/>
                      <a:stretch>
                        <a:fillRect/>
                      </a:stretch>
                    </p:blipFill>
                    <p:spPr>
                      <a:xfrm>
                        <a:off x="1016001" y="3190241"/>
                        <a:ext cx="7630160" cy="3451650"/>
                      </a:xfrm>
                      <a:prstGeom prst="rect">
                        <a:avLst/>
                      </a:prstGeom>
                    </p:spPr>
                  </p:pic>
                </p:oleObj>
              </mc:Fallback>
            </mc:AlternateContent>
          </a:graphicData>
        </a:graphic>
      </p:graphicFrame>
    </p:spTree>
    <p:extLst>
      <p:ext uri="{BB962C8B-B14F-4D97-AF65-F5344CB8AC3E}">
        <p14:creationId xmlns:p14="http://schemas.microsoft.com/office/powerpoint/2010/main" val="3183026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CF4E-C496-5051-08AA-5EAFF185ACE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2E70B95F-6352-394E-F716-008E5742AC26}"/>
              </a:ext>
            </a:extLst>
          </p:cNvPr>
          <p:cNvPicPr>
            <a:picLocks noChangeAspect="1"/>
          </p:cNvPicPr>
          <p:nvPr/>
        </p:nvPicPr>
        <p:blipFill>
          <a:blip r:embed="rId2"/>
          <a:stretch>
            <a:fillRect/>
          </a:stretch>
        </p:blipFill>
        <p:spPr>
          <a:xfrm>
            <a:off x="0" y="19049"/>
            <a:ext cx="9144000" cy="6838951"/>
          </a:xfrm>
          <a:prstGeom prst="rect">
            <a:avLst/>
          </a:prstGeom>
        </p:spPr>
      </p:pic>
      <p:sp>
        <p:nvSpPr>
          <p:cNvPr id="3" name="CuadroTexto 2">
            <a:extLst>
              <a:ext uri="{FF2B5EF4-FFF2-40B4-BE49-F238E27FC236}">
                <a16:creationId xmlns:a16="http://schemas.microsoft.com/office/drawing/2014/main" id="{77462ABF-A791-A96D-123C-DC08CFB0B3FE}"/>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B7C2D3A-6BF3-C519-9424-A0862252BCCB}"/>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Donaciones “Reducciones</a:t>
            </a:r>
            <a:r>
              <a:rPr lang="es-ES" sz="2100" b="1" dirty="0"/>
              <a:t>”</a:t>
            </a:r>
          </a:p>
        </p:txBody>
      </p:sp>
      <p:sp>
        <p:nvSpPr>
          <p:cNvPr id="9" name="CuadroTexto 8">
            <a:extLst>
              <a:ext uri="{FF2B5EF4-FFF2-40B4-BE49-F238E27FC236}">
                <a16:creationId xmlns:a16="http://schemas.microsoft.com/office/drawing/2014/main" id="{F870ED60-C91F-5736-4224-9266EBF83C3B}"/>
              </a:ext>
            </a:extLst>
          </p:cNvPr>
          <p:cNvSpPr txBox="1"/>
          <p:nvPr/>
        </p:nvSpPr>
        <p:spPr>
          <a:xfrm>
            <a:off x="699516" y="1275670"/>
            <a:ext cx="8251444" cy="5632311"/>
          </a:xfrm>
          <a:prstGeom prst="rect">
            <a:avLst/>
          </a:prstGeom>
          <a:noFill/>
        </p:spPr>
        <p:txBody>
          <a:bodyPr wrap="square">
            <a:spAutoFit/>
          </a:bodyPr>
          <a:lstStyle/>
          <a:p>
            <a:pPr marL="285750" indent="-285750" algn="just">
              <a:buFont typeface="Arial" panose="020B0604020202020204" pitchFamily="34" charset="0"/>
              <a:buChar char="•"/>
            </a:pPr>
            <a:r>
              <a:rPr lang="es-ES" sz="2000" dirty="0"/>
              <a:t>99 por 100 por las </a:t>
            </a:r>
            <a:r>
              <a:rPr lang="es-ES" sz="2000" u="sng" dirty="0"/>
              <a:t>donaciones de dinero para la adquisición de vivienda habitual,</a:t>
            </a:r>
            <a:r>
              <a:rPr lang="es-ES" sz="2000" dirty="0"/>
              <a:t> situada en el territorio de la Comunidad de Andalucía, de los padres, parejas de hecho o adoptantes a sus hijos o descendientes menores de 35 años, discapacitados, víctimas de violencia doméstica o víctimas del terrorismo</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99 por 100 </a:t>
            </a:r>
            <a:r>
              <a:rPr lang="es-ES" sz="2000" u="sng" dirty="0"/>
              <a:t>por donación de vivienda habitual</a:t>
            </a:r>
            <a:r>
              <a:rPr lang="es-ES" sz="2000" dirty="0"/>
              <a:t>, situada en el territorio de la Comunidad de Andalucía, de los padres, parejas de hecho o adoptantes a sus hijos o descendientes menores de 35 años, discapacitados, víctimas de violencia doméstica o víctimas del terrorismo</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99 por 100 por </a:t>
            </a:r>
            <a:r>
              <a:rPr lang="es-ES" sz="2000" u="sng" dirty="0"/>
              <a:t>donación de dinero a parientes para constitución o ampliación de una empresa individual o negocio profesional</a:t>
            </a:r>
            <a:r>
              <a:rPr lang="es-ES" sz="2000" dirty="0"/>
              <a:t>. El importe de la reducción no podrá exceder de 1.000.000€</a:t>
            </a:r>
          </a:p>
          <a:p>
            <a:pPr algn="just"/>
            <a:endParaRPr lang="es-ES" sz="2000" dirty="0"/>
          </a:p>
          <a:p>
            <a:pPr marL="285750" indent="-285750" algn="just">
              <a:buFont typeface="Arial" panose="020B0604020202020204" pitchFamily="34" charset="0"/>
              <a:buChar char="•"/>
            </a:pPr>
            <a:r>
              <a:rPr lang="es-ES" sz="2000" dirty="0"/>
              <a:t>99 por 100 </a:t>
            </a:r>
            <a:r>
              <a:rPr lang="es-ES" sz="2000" u="sng" dirty="0"/>
              <a:t>por donación de empresas individuales o negocios profesionales y participaciones</a:t>
            </a:r>
          </a:p>
          <a:p>
            <a:pPr marL="285750" indent="-285750" algn="just">
              <a:buFont typeface="Arial" panose="020B0604020202020204" pitchFamily="34" charset="0"/>
              <a:buChar char="•"/>
            </a:pPr>
            <a:endParaRPr lang="es-ES" sz="2000" dirty="0"/>
          </a:p>
        </p:txBody>
      </p:sp>
    </p:spTree>
    <p:extLst>
      <p:ext uri="{BB962C8B-B14F-4D97-AF65-F5344CB8AC3E}">
        <p14:creationId xmlns:p14="http://schemas.microsoft.com/office/powerpoint/2010/main" val="275537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7491965-BAB9-D4AF-A748-3DF8F339645B}"/>
              </a:ext>
            </a:extLst>
          </p:cNvPr>
          <p:cNvPicPr>
            <a:picLocks noChangeAspect="1"/>
          </p:cNvPicPr>
          <p:nvPr/>
        </p:nvPicPr>
        <p:blipFill>
          <a:blip r:embed="rId2"/>
          <a:stretch>
            <a:fillRect/>
          </a:stretch>
        </p:blipFill>
        <p:spPr>
          <a:xfrm>
            <a:off x="0" y="9524"/>
            <a:ext cx="9144000" cy="6838951"/>
          </a:xfrm>
          <a:prstGeom prst="rect">
            <a:avLst/>
          </a:prstGeom>
        </p:spPr>
      </p:pic>
      <p:sp>
        <p:nvSpPr>
          <p:cNvPr id="3" name="CuadroTexto 2">
            <a:extLst>
              <a:ext uri="{FF2B5EF4-FFF2-40B4-BE49-F238E27FC236}">
                <a16:creationId xmlns:a16="http://schemas.microsoft.com/office/drawing/2014/main" id="{C7552604-F586-67CF-449D-5130FB65D92D}"/>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Diferentes formas de leer el documento del Panorama</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A207C7C8-8807-59DC-87B0-F7B17871AAEB}"/>
              </a:ext>
            </a:extLst>
          </p:cNvPr>
          <p:cNvSpPr txBox="1"/>
          <p:nvPr/>
        </p:nvSpPr>
        <p:spPr>
          <a:xfrm>
            <a:off x="1448426" y="1689509"/>
            <a:ext cx="7431413" cy="4661276"/>
          </a:xfrm>
          <a:prstGeom prst="rect">
            <a:avLst/>
          </a:prstGeom>
          <a:noFill/>
        </p:spPr>
        <p:txBody>
          <a:bodyPr wrap="square" rtlCol="0">
            <a:spAutoFit/>
          </a:bodyPr>
          <a:lstStyle/>
          <a:p>
            <a:pPr marL="2857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Lectura resumida:</a:t>
            </a:r>
          </a:p>
          <a:p>
            <a:pPr marL="742950" lvl="1" indent="-285750" algn="just">
              <a:lnSpc>
                <a:spcPct val="150000"/>
              </a:lnSpc>
              <a:buFont typeface="Calibri" panose="020F0502020204030204" pitchFamily="34" charset="0"/>
              <a:buChar char="–"/>
              <a:defRPr/>
            </a:pPr>
            <a:r>
              <a:rPr lang="es-ES" sz="2000" dirty="0">
                <a:solidFill>
                  <a:prstClr val="black"/>
                </a:solidFill>
                <a:latin typeface="Calibri"/>
              </a:rPr>
              <a:t>P</a:t>
            </a:r>
            <a:r>
              <a:rPr kumimoji="0" lang="es-ES" sz="2000" b="0" i="0" u="none" strike="noStrike" kern="1200" cap="none" spc="0" normalizeH="0" baseline="0" noProof="0" dirty="0" err="1">
                <a:ln>
                  <a:noFill/>
                </a:ln>
                <a:solidFill>
                  <a:prstClr val="black"/>
                </a:solidFill>
                <a:effectLst/>
                <a:uLnTx/>
                <a:uFillTx/>
                <a:latin typeface="Calibri"/>
                <a:ea typeface="+mn-ea"/>
                <a:cs typeface="+mn-cs"/>
              </a:rPr>
              <a:t>anorama</a:t>
            </a:r>
            <a:r>
              <a:rPr kumimoji="0" lang="es-ES" sz="2000" b="0" i="0" u="none" strike="noStrike" kern="1200" cap="none" spc="0" normalizeH="0" baseline="0" noProof="0" dirty="0">
                <a:ln>
                  <a:noFill/>
                </a:ln>
                <a:solidFill>
                  <a:prstClr val="black"/>
                </a:solidFill>
                <a:effectLst/>
                <a:uLnTx/>
                <a:uFillTx/>
                <a:latin typeface="Calibri"/>
                <a:ea typeface="+mn-ea"/>
                <a:cs typeface="+mn-cs"/>
              </a:rPr>
              <a:t>-resumen de cada Impuesto atendiendo a las novedades y tendencias </a:t>
            </a:r>
            <a:endParaRPr kumimoji="0" lang="es-ES" sz="2000" b="0" i="0" u="none" strike="noStrike" kern="1200" cap="none" spc="0" normalizeH="0" baseline="0" noProof="0" dirty="0">
              <a:ln>
                <a:noFill/>
              </a:ln>
              <a:solidFill>
                <a:srgbClr val="FF0000"/>
              </a:solidFill>
              <a:effectLst/>
              <a:uLnTx/>
              <a:uFillTx/>
              <a:latin typeface="Calibri"/>
              <a:ea typeface="+mn-ea"/>
              <a:cs typeface="+mn-cs"/>
            </a:endParaRPr>
          </a:p>
          <a:p>
            <a:pPr marL="742950" lvl="1" indent="-285750" algn="just">
              <a:lnSpc>
                <a:spcPct val="150000"/>
              </a:lnSpc>
              <a:buFont typeface="Calibri" panose="020F0502020204030204" pitchFamily="34" charset="0"/>
              <a:buChar char="–"/>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Vistazo rápido de cada Comunidad con los cuadros del Capítulo </a:t>
            </a:r>
            <a:endParaRPr kumimoji="0" lang="es-ES" sz="20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Lectura pormenorizada:</a:t>
            </a:r>
          </a:p>
          <a:p>
            <a:pPr marL="742950" marR="0" lvl="1" indent="-285750" algn="just" defTabSz="457200" rtl="0" eaLnBrk="1" fontAlgn="auto" latinLnBrk="0" hangingPunct="1">
              <a:lnSpc>
                <a:spcPct val="150000"/>
              </a:lnSpc>
              <a:spcBef>
                <a:spcPts val="0"/>
              </a:spcBef>
              <a:spcAft>
                <a:spcPts val="0"/>
              </a:spcAft>
              <a:buClrTx/>
              <a:buSzTx/>
              <a:buFont typeface="Calibri" panose="020F050202020403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Ver en cada Comunidad</a:t>
            </a:r>
            <a:r>
              <a:rPr kumimoji="0" lang="es-ES" sz="2000" b="0" i="0" u="none" strike="noStrike" kern="1200" cap="none" spc="0" normalizeH="0" baseline="0" noProof="0" dirty="0">
                <a:ln>
                  <a:noFill/>
                </a:ln>
                <a:solidFill>
                  <a:srgbClr val="FF0000"/>
                </a:solidFill>
                <a:effectLst/>
                <a:uLnTx/>
                <a:uFillTx/>
                <a:latin typeface="Calibri"/>
                <a:ea typeface="+mn-ea"/>
                <a:cs typeface="+mn-cs"/>
              </a:rPr>
              <a:t> </a:t>
            </a:r>
            <a:endParaRPr lang="es-ES" sz="2000" dirty="0">
              <a:solidFill>
                <a:srgbClr val="FF0000"/>
              </a:solidFill>
              <a:latin typeface="Calibri"/>
            </a:endParaRPr>
          </a:p>
          <a:p>
            <a:pPr marL="742950" marR="0" lvl="1" indent="-285750" algn="just" defTabSz="457200" rtl="0" eaLnBrk="1" fontAlgn="auto" latinLnBrk="0" hangingPunct="1">
              <a:lnSpc>
                <a:spcPct val="150000"/>
              </a:lnSpc>
              <a:spcBef>
                <a:spcPts val="0"/>
              </a:spcBef>
              <a:spcAft>
                <a:spcPts val="0"/>
              </a:spcAft>
              <a:buClrTx/>
              <a:buSzTx/>
              <a:buFont typeface="Calibri" panose="020F050202020403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Comparativa entre Comunidades con ejemplos </a:t>
            </a:r>
            <a:endParaRPr kumimoji="0" lang="es-ES" sz="2000" b="0" i="0" u="none" strike="noStrike" kern="1200" cap="none" spc="0" normalizeH="0" baseline="0" noProof="0" dirty="0">
              <a:ln>
                <a:noFill/>
              </a:ln>
              <a:solidFill>
                <a:srgbClr val="FF0000"/>
              </a:solidFill>
              <a:effectLst/>
              <a:uLnTx/>
              <a:uFillTx/>
              <a:latin typeface="Calibri"/>
              <a:ea typeface="+mn-ea"/>
              <a:cs typeface="+mn-cs"/>
            </a:endParaRPr>
          </a:p>
          <a:p>
            <a:pPr marL="2857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_tradnl" sz="2000" b="0" i="0" u="none" strike="noStrike" kern="1200" cap="none" spc="0" normalizeH="0" baseline="0" noProof="0" dirty="0">
                <a:ln>
                  <a:noFill/>
                </a:ln>
                <a:solidFill>
                  <a:prstClr val="black"/>
                </a:solidFill>
                <a:effectLst/>
                <a:uLnTx/>
                <a:uFillTx/>
                <a:latin typeface="Calibri"/>
                <a:ea typeface="+mn-ea"/>
                <a:cs typeface="+mn-cs"/>
              </a:rPr>
              <a:t>﻿</a:t>
            </a:r>
            <a:r>
              <a:rPr kumimoji="0" lang="es-ES" sz="2000" b="0" i="0" u="none" strike="noStrike" kern="1200" cap="none" spc="0" normalizeH="0" baseline="0" noProof="0" dirty="0">
                <a:ln>
                  <a:noFill/>
                </a:ln>
                <a:solidFill>
                  <a:prstClr val="black"/>
                </a:solidFill>
                <a:effectLst/>
                <a:uLnTx/>
                <a:uFillTx/>
                <a:latin typeface="Calibri"/>
                <a:ea typeface="+mn-ea"/>
                <a:cs typeface="+mn-cs"/>
              </a:rPr>
              <a:t>Panorama de los impuestos propios </a:t>
            </a:r>
            <a:endParaRPr kumimoji="0" lang="es-ES" sz="2000" b="0" i="0" u="none" strike="noStrike" kern="1200" cap="none" spc="0" normalizeH="0" baseline="0" noProof="0" dirty="0">
              <a:ln>
                <a:noFill/>
              </a:ln>
              <a:solidFill>
                <a:srgbClr val="FF0000"/>
              </a:solidFill>
              <a:effectLst/>
              <a:uLnTx/>
              <a:uFillTx/>
              <a:latin typeface="Calibri"/>
              <a:ea typeface="+mn-ea"/>
              <a:cs typeface="+mn-cs"/>
            </a:endParaRPr>
          </a:p>
          <a:p>
            <a:pPr marL="2857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S" sz="2000" dirty="0">
                <a:solidFill>
                  <a:prstClr val="black"/>
                </a:solidFill>
                <a:latin typeface="Calibri"/>
              </a:rPr>
              <a:t>Ejemplos numéricos </a:t>
            </a:r>
            <a:endParaRPr kumimoji="0" lang="es-ES" sz="20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25EE9210-ACEB-26E4-8E0A-3566A695396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512E0461-0970-AFD7-4D1C-CFA583691FB7}"/>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1967187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607E0-0B34-52B2-251C-ACCF6B857DAC}"/>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D0A722EE-9932-AE6A-7E8B-BB293159137A}"/>
              </a:ext>
            </a:extLst>
          </p:cNvPr>
          <p:cNvPicPr>
            <a:picLocks noChangeAspect="1"/>
          </p:cNvPicPr>
          <p:nvPr/>
        </p:nvPicPr>
        <p:blipFill>
          <a:blip r:embed="rId2"/>
          <a:stretch>
            <a:fillRect/>
          </a:stretch>
        </p:blipFill>
        <p:spPr>
          <a:xfrm>
            <a:off x="0" y="0"/>
            <a:ext cx="9144000" cy="6838951"/>
          </a:xfrm>
          <a:prstGeom prst="rect">
            <a:avLst/>
          </a:prstGeom>
        </p:spPr>
      </p:pic>
      <p:sp>
        <p:nvSpPr>
          <p:cNvPr id="3" name="CuadroTexto 2">
            <a:extLst>
              <a:ext uri="{FF2B5EF4-FFF2-40B4-BE49-F238E27FC236}">
                <a16:creationId xmlns:a16="http://schemas.microsoft.com/office/drawing/2014/main" id="{24A5A57A-86B0-4535-7FEE-8675B7D64F2C}"/>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6EC7902-F33D-36EA-3199-CED64102B2BF}"/>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Donaciones “Reducciones”</a:t>
            </a:r>
          </a:p>
        </p:txBody>
      </p:sp>
      <p:sp>
        <p:nvSpPr>
          <p:cNvPr id="9" name="CuadroTexto 8">
            <a:extLst>
              <a:ext uri="{FF2B5EF4-FFF2-40B4-BE49-F238E27FC236}">
                <a16:creationId xmlns:a16="http://schemas.microsoft.com/office/drawing/2014/main" id="{E3A35DFF-F4D4-C7D5-3DF7-AEC5C55EFC55}"/>
              </a:ext>
            </a:extLst>
          </p:cNvPr>
          <p:cNvSpPr txBox="1"/>
          <p:nvPr/>
        </p:nvSpPr>
        <p:spPr>
          <a:xfrm>
            <a:off x="699516" y="1275670"/>
            <a:ext cx="8251444" cy="2862322"/>
          </a:xfrm>
          <a:prstGeom prst="rect">
            <a:avLst/>
          </a:prstGeom>
          <a:noFill/>
        </p:spPr>
        <p:txBody>
          <a:bodyPr wrap="square">
            <a:spAutoFit/>
          </a:bodyPr>
          <a:lstStyle/>
          <a:p>
            <a:pPr marL="285750" indent="-285750" algn="just">
              <a:buFont typeface="Arial" panose="020B0604020202020204" pitchFamily="34" charset="0"/>
              <a:buChar char="•"/>
            </a:pPr>
            <a:r>
              <a:rPr lang="es-ES" sz="2000" dirty="0"/>
              <a:t>99 por 100 por donación de empresas individuales o negocios profesionales para adquirentes comprendidos </a:t>
            </a:r>
            <a:r>
              <a:rPr lang="es-ES" sz="2000" u="sng" dirty="0"/>
              <a:t>en el Grupo IV</a:t>
            </a:r>
          </a:p>
          <a:p>
            <a:pPr algn="just"/>
            <a:endParaRPr lang="es-ES" sz="2000" dirty="0"/>
          </a:p>
          <a:p>
            <a:pPr marL="285750" indent="-285750" algn="just">
              <a:buFont typeface="Arial" panose="020B0604020202020204" pitchFamily="34" charset="0"/>
              <a:buChar char="•"/>
            </a:pPr>
            <a:r>
              <a:rPr lang="es-ES" sz="2000" dirty="0"/>
              <a:t>99 por 100 por donación de participaciones en entidades para adquirentes comprendidos en el </a:t>
            </a:r>
            <a:r>
              <a:rPr lang="es-ES" sz="2000" u="sng" dirty="0"/>
              <a:t>Grupo IV</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Bonificación: </a:t>
            </a:r>
            <a:r>
              <a:rPr lang="es-ES" sz="2000" u="sng" dirty="0"/>
              <a:t>99 por 100 para Grupos I y II</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Coeficientes multiplicadores:</a:t>
            </a:r>
          </a:p>
        </p:txBody>
      </p:sp>
      <p:graphicFrame>
        <p:nvGraphicFramePr>
          <p:cNvPr id="4" name="Objeto 3">
            <a:extLst>
              <a:ext uri="{FF2B5EF4-FFF2-40B4-BE49-F238E27FC236}">
                <a16:creationId xmlns:a16="http://schemas.microsoft.com/office/drawing/2014/main" id="{E9D1E6EC-E369-A2E1-10B5-6D5779260FC4}"/>
              </a:ext>
            </a:extLst>
          </p:cNvPr>
          <p:cNvGraphicFramePr>
            <a:graphicFrameLocks noChangeAspect="1"/>
          </p:cNvGraphicFramePr>
          <p:nvPr>
            <p:extLst>
              <p:ext uri="{D42A27DB-BD31-4B8C-83A1-F6EECF244321}">
                <p14:modId xmlns:p14="http://schemas.microsoft.com/office/powerpoint/2010/main" val="1613507452"/>
              </p:ext>
            </p:extLst>
          </p:nvPr>
        </p:nvGraphicFramePr>
        <p:xfrm>
          <a:off x="-1004829" y="5281583"/>
          <a:ext cx="10730997" cy="970946"/>
        </p:xfrm>
        <a:graphic>
          <a:graphicData uri="http://schemas.openxmlformats.org/presentationml/2006/ole">
            <mc:AlternateContent xmlns:mc="http://schemas.openxmlformats.org/markup-compatibility/2006">
              <mc:Choice xmlns:v="urn:schemas-microsoft-com:vml" Requires="v">
                <p:oleObj name="Document" r:id="rId3" imgW="5386812" imgH="487136" progId="Word.Document.12">
                  <p:embed/>
                </p:oleObj>
              </mc:Choice>
              <mc:Fallback>
                <p:oleObj name="Document" r:id="rId3" imgW="5386812" imgH="487136" progId="Word.Document.12">
                  <p:embed/>
                  <p:pic>
                    <p:nvPicPr>
                      <p:cNvPr id="0" name=""/>
                      <p:cNvPicPr/>
                      <p:nvPr/>
                    </p:nvPicPr>
                    <p:blipFill>
                      <a:blip r:embed="rId4"/>
                      <a:stretch>
                        <a:fillRect/>
                      </a:stretch>
                    </p:blipFill>
                    <p:spPr>
                      <a:xfrm>
                        <a:off x="-1004829" y="5281583"/>
                        <a:ext cx="10730997" cy="970946"/>
                      </a:xfrm>
                      <a:prstGeom prst="rect">
                        <a:avLst/>
                      </a:prstGeom>
                    </p:spPr>
                  </p:pic>
                </p:oleObj>
              </mc:Fallback>
            </mc:AlternateContent>
          </a:graphicData>
        </a:graphic>
      </p:graphicFrame>
    </p:spTree>
    <p:extLst>
      <p:ext uri="{BB962C8B-B14F-4D97-AF65-F5344CB8AC3E}">
        <p14:creationId xmlns:p14="http://schemas.microsoft.com/office/powerpoint/2010/main" val="3258279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8D15-EE2C-0EDB-2BA3-E24F171C6D6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4E5C7537-CA2E-5A06-C7EB-149EA82E3607}"/>
              </a:ext>
            </a:extLst>
          </p:cNvPr>
          <p:cNvPicPr>
            <a:picLocks noChangeAspect="1"/>
          </p:cNvPicPr>
          <p:nvPr/>
        </p:nvPicPr>
        <p:blipFill>
          <a:blip r:embed="rId2"/>
          <a:stretch>
            <a:fillRect/>
          </a:stretch>
        </p:blipFill>
        <p:spPr>
          <a:xfrm>
            <a:off x="0" y="0"/>
            <a:ext cx="9144000" cy="6838951"/>
          </a:xfrm>
          <a:prstGeom prst="rect">
            <a:avLst/>
          </a:prstGeom>
        </p:spPr>
      </p:pic>
      <p:sp>
        <p:nvSpPr>
          <p:cNvPr id="3" name="CuadroTexto 2">
            <a:extLst>
              <a:ext uri="{FF2B5EF4-FFF2-40B4-BE49-F238E27FC236}">
                <a16:creationId xmlns:a16="http://schemas.microsoft.com/office/drawing/2014/main" id="{2ACCCE0E-2E9C-C090-60D5-B47F2B7F4A6E}"/>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1B78EC4-06B1-1D17-96F4-C1486B1116D1}"/>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sobre Transmisiones Patrimoniales Onerosas “tipos</a:t>
            </a:r>
            <a:r>
              <a:rPr lang="es-ES" sz="2100" b="1" dirty="0"/>
              <a:t>”</a:t>
            </a:r>
          </a:p>
        </p:txBody>
      </p:sp>
      <p:sp>
        <p:nvSpPr>
          <p:cNvPr id="9" name="CuadroTexto 8">
            <a:extLst>
              <a:ext uri="{FF2B5EF4-FFF2-40B4-BE49-F238E27FC236}">
                <a16:creationId xmlns:a16="http://schemas.microsoft.com/office/drawing/2014/main" id="{FB904C42-528D-903D-4279-F862486DA5A7}"/>
              </a:ext>
            </a:extLst>
          </p:cNvPr>
          <p:cNvSpPr txBox="1"/>
          <p:nvPr/>
        </p:nvSpPr>
        <p:spPr>
          <a:xfrm>
            <a:off x="699516" y="1275670"/>
            <a:ext cx="8251444" cy="5647700"/>
          </a:xfrm>
          <a:prstGeom prst="rect">
            <a:avLst/>
          </a:prstGeom>
          <a:noFill/>
        </p:spPr>
        <p:txBody>
          <a:bodyPr wrap="square">
            <a:spAutoFit/>
          </a:bodyPr>
          <a:lstStyle/>
          <a:p>
            <a:pPr marL="285750" indent="-285750" algn="just">
              <a:buFont typeface="Arial" panose="020B0604020202020204" pitchFamily="34" charset="0"/>
              <a:buChar char="•"/>
            </a:pPr>
            <a:r>
              <a:rPr lang="es-ES" sz="1900" dirty="0"/>
              <a:t>7 por 100 en las </a:t>
            </a:r>
            <a:r>
              <a:rPr lang="es-ES" sz="1900" u="sng" dirty="0"/>
              <a:t>transmisiones de bienes inmuebles, </a:t>
            </a:r>
            <a:r>
              <a:rPr lang="es-ES" sz="1900" dirty="0"/>
              <a:t>así como en la constitución y cesión de derechos reales que recaigan sobre los mismos, excepto en los derechos reales de garantía.</a:t>
            </a:r>
          </a:p>
          <a:p>
            <a:pPr marL="285750" indent="-285750" algn="just">
              <a:buFont typeface="Arial" panose="020B0604020202020204" pitchFamily="34" charset="0"/>
              <a:buChar char="•"/>
            </a:pPr>
            <a:endParaRPr lang="es-ES" sz="1900" dirty="0"/>
          </a:p>
          <a:p>
            <a:pPr marL="285750" indent="-285750" algn="just">
              <a:buFont typeface="Arial" panose="020B0604020202020204" pitchFamily="34" charset="0"/>
              <a:buChar char="•"/>
            </a:pPr>
            <a:r>
              <a:rPr lang="es-ES" sz="1900" dirty="0"/>
              <a:t>0,3 por 100 </a:t>
            </a:r>
            <a:r>
              <a:rPr lang="es-ES" sz="1900" u="sng" dirty="0"/>
              <a:t>para arrendamientos</a:t>
            </a:r>
            <a:r>
              <a:rPr lang="es-ES" sz="1900" dirty="0"/>
              <a:t>.</a:t>
            </a:r>
          </a:p>
          <a:p>
            <a:pPr marL="285750" indent="-285750" algn="just">
              <a:buFont typeface="Arial" panose="020B0604020202020204" pitchFamily="34" charset="0"/>
              <a:buChar char="•"/>
            </a:pPr>
            <a:endParaRPr lang="es-ES" sz="1900" dirty="0"/>
          </a:p>
          <a:p>
            <a:pPr marL="285750" indent="-285750" algn="just">
              <a:buFont typeface="Arial" panose="020B0604020202020204" pitchFamily="34" charset="0"/>
              <a:buChar char="•"/>
            </a:pPr>
            <a:r>
              <a:rPr lang="es-ES" sz="1900" dirty="0"/>
              <a:t>6 por 100 si se adquiere </a:t>
            </a:r>
            <a:r>
              <a:rPr lang="es-ES" sz="1900" u="sng" dirty="0"/>
              <a:t>inmueble para vivienda y el valor real no supera 150.000€</a:t>
            </a:r>
            <a:r>
              <a:rPr lang="es-ES" sz="1900" dirty="0"/>
              <a:t>.</a:t>
            </a:r>
          </a:p>
          <a:p>
            <a:pPr marL="285750" indent="-285750" algn="just">
              <a:buFont typeface="Arial" panose="020B0604020202020204" pitchFamily="34" charset="0"/>
              <a:buChar char="•"/>
            </a:pPr>
            <a:endParaRPr lang="es-ES" sz="1900" dirty="0"/>
          </a:p>
          <a:p>
            <a:pPr marL="285750" indent="-285750" algn="just">
              <a:buFont typeface="Arial" panose="020B0604020202020204" pitchFamily="34" charset="0"/>
              <a:buChar char="•"/>
            </a:pPr>
            <a:r>
              <a:rPr lang="es-ES" sz="1900" dirty="0"/>
              <a:t>3,5 por 100 en la transmisión de</a:t>
            </a:r>
            <a:r>
              <a:rPr lang="es-ES" sz="1900" u="sng" dirty="0"/>
              <a:t> inmuebles para promover una política social de vivienda</a:t>
            </a:r>
            <a:r>
              <a:rPr lang="es-ES" sz="1900" dirty="0"/>
              <a:t>. </a:t>
            </a:r>
          </a:p>
          <a:p>
            <a:pPr algn="just"/>
            <a:endParaRPr lang="es-ES" sz="1900" dirty="0"/>
          </a:p>
          <a:p>
            <a:pPr marL="285750" indent="-285750" algn="just">
              <a:buFont typeface="Arial" panose="020B0604020202020204" pitchFamily="34" charset="0"/>
              <a:buChar char="•"/>
            </a:pPr>
            <a:r>
              <a:rPr lang="es-ES" sz="1900" dirty="0"/>
              <a:t>2 por 100 por la adquisición de vivienda por una persona física o jurídica que ejerza una actividad empresarial a la que sean aplicables las normas de adaptación del </a:t>
            </a:r>
            <a:r>
              <a:rPr lang="es-ES" sz="1900" u="sng" dirty="0"/>
              <a:t>Plan General de Contabilidad a las Empresas Inmobiliarias</a:t>
            </a:r>
          </a:p>
          <a:p>
            <a:pPr algn="just"/>
            <a:endParaRPr lang="es-ES" sz="1900" dirty="0"/>
          </a:p>
          <a:p>
            <a:pPr marL="285750" indent="-285750" algn="just">
              <a:buFont typeface="Arial" panose="020B0604020202020204" pitchFamily="34" charset="0"/>
              <a:buChar char="•"/>
            </a:pPr>
            <a:r>
              <a:rPr lang="es-ES" sz="1900" dirty="0"/>
              <a:t>Bonificación del 100 por 100 en la </a:t>
            </a:r>
            <a:r>
              <a:rPr lang="es-ES" sz="1900" u="sng" dirty="0"/>
              <a:t>constitución y ejercicio de la opción de compra en contratos de arrendamiento vinculados a daciones en pago</a:t>
            </a:r>
          </a:p>
          <a:p>
            <a:pPr marL="285750" indent="-285750" algn="just">
              <a:buFont typeface="Arial" panose="020B0604020202020204" pitchFamily="34" charset="0"/>
              <a:buChar char="•"/>
            </a:pPr>
            <a:endParaRPr lang="es-ES" sz="1900" dirty="0"/>
          </a:p>
        </p:txBody>
      </p:sp>
    </p:spTree>
    <p:extLst>
      <p:ext uri="{BB962C8B-B14F-4D97-AF65-F5344CB8AC3E}">
        <p14:creationId xmlns:p14="http://schemas.microsoft.com/office/powerpoint/2010/main" val="139409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8AC5-ECF2-A256-70B3-0A6B1060DA16}"/>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DF44B9D-5309-653A-BEE8-915FBAC9909E}"/>
              </a:ext>
            </a:extLst>
          </p:cNvPr>
          <p:cNvPicPr>
            <a:picLocks noChangeAspect="1"/>
          </p:cNvPicPr>
          <p:nvPr/>
        </p:nvPicPr>
        <p:blipFill>
          <a:blip r:embed="rId2"/>
          <a:stretch>
            <a:fillRect/>
          </a:stretch>
        </p:blipFill>
        <p:spPr>
          <a:xfrm>
            <a:off x="0" y="0"/>
            <a:ext cx="9144000" cy="6838951"/>
          </a:xfrm>
          <a:prstGeom prst="rect">
            <a:avLst/>
          </a:prstGeom>
        </p:spPr>
      </p:pic>
      <p:sp>
        <p:nvSpPr>
          <p:cNvPr id="3" name="CuadroTexto 2">
            <a:extLst>
              <a:ext uri="{FF2B5EF4-FFF2-40B4-BE49-F238E27FC236}">
                <a16:creationId xmlns:a16="http://schemas.microsoft.com/office/drawing/2014/main" id="{0A459151-2032-95E8-EF3C-31506296F005}"/>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3FD7600-FFA3-698D-F899-198B119E9BB1}"/>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sobre Transmisiones Patrimoniales Onerosas “tipos”</a:t>
            </a:r>
          </a:p>
        </p:txBody>
      </p:sp>
      <p:sp>
        <p:nvSpPr>
          <p:cNvPr id="9" name="CuadroTexto 8">
            <a:extLst>
              <a:ext uri="{FF2B5EF4-FFF2-40B4-BE49-F238E27FC236}">
                <a16:creationId xmlns:a16="http://schemas.microsoft.com/office/drawing/2014/main" id="{C7284C17-55FB-77B7-82DB-276813BF0CF3}"/>
              </a:ext>
            </a:extLst>
          </p:cNvPr>
          <p:cNvSpPr txBox="1"/>
          <p:nvPr/>
        </p:nvSpPr>
        <p:spPr>
          <a:xfrm>
            <a:off x="699516" y="1275670"/>
            <a:ext cx="8251444" cy="5178341"/>
          </a:xfrm>
          <a:prstGeom prst="rect">
            <a:avLst/>
          </a:prstGeom>
          <a:noFill/>
        </p:spPr>
        <p:txBody>
          <a:bodyPr wrap="square">
            <a:spAutoFit/>
          </a:bodyPr>
          <a:lstStyle/>
          <a:p>
            <a:pPr marL="285750" indent="-285750" algn="just">
              <a:buFont typeface="Arial" panose="020B0604020202020204" pitchFamily="34" charset="0"/>
              <a:buChar char="•"/>
            </a:pPr>
            <a:r>
              <a:rPr lang="es-ES" sz="2000" dirty="0"/>
              <a:t>1 por 100 para las adquisiciones </a:t>
            </a:r>
            <a:r>
              <a:rPr lang="es-ES" sz="2000" u="sng" dirty="0"/>
              <a:t>de inmuebles por Sociedades de Garantía Recíproca (SGR) </a:t>
            </a:r>
            <a:r>
              <a:rPr lang="es-ES" sz="2000" dirty="0"/>
              <a:t>o por sociedades mercantiles del sector público estatal o andaluz cuyo objeto sea la prestación de garantías destinadas como consecuencia de operaciones de dación en pago o adjudicaciones judiciales o notariales. </a:t>
            </a:r>
          </a:p>
          <a:p>
            <a:pPr algn="just"/>
            <a:endParaRPr lang="es-ES" sz="1000" dirty="0"/>
          </a:p>
          <a:p>
            <a:pPr marL="285750" indent="-285750" algn="just">
              <a:buFont typeface="Arial" panose="020B0604020202020204" pitchFamily="34" charset="0"/>
              <a:buChar char="•"/>
            </a:pPr>
            <a:r>
              <a:rPr lang="es-ES" sz="2000" dirty="0"/>
              <a:t>1 por 100 para las adquisiciones de </a:t>
            </a:r>
            <a:r>
              <a:rPr lang="es-ES" sz="2000" u="sng" dirty="0"/>
              <a:t>vehículos turismo, ciclomotores, motocicletas, bicicletas y embarcaciones impulsadas por energía eléctrica, solar o eólica</a:t>
            </a:r>
            <a:r>
              <a:rPr lang="es-ES" sz="2000" dirty="0"/>
              <a:t>, clasificados en el Registro de Vehículos con la categoría ambiental “0 emisiones”</a:t>
            </a:r>
          </a:p>
          <a:p>
            <a:pPr algn="just"/>
            <a:endParaRPr lang="es-ES" sz="1000" dirty="0"/>
          </a:p>
          <a:p>
            <a:pPr marL="285750" indent="-285750" algn="just">
              <a:buFont typeface="Arial" panose="020B0604020202020204" pitchFamily="34" charset="0"/>
              <a:buChar char="•"/>
            </a:pPr>
            <a:r>
              <a:rPr lang="es-ES" sz="2000" dirty="0"/>
              <a:t>8 por 100 para las transmisiones de </a:t>
            </a:r>
            <a:r>
              <a:rPr lang="es-ES" sz="2000" u="sng" dirty="0"/>
              <a:t>vehículos turismo y todoterreno que superen los 15 caballos de potencia fiscal, así como las embarcaciones de recreo con más de 8 metros de eslora </a:t>
            </a:r>
            <a:r>
              <a:rPr lang="es-ES" sz="2000" dirty="0"/>
              <a:t>y aquellos otros bienes muebles que se puedan considerar objetos de arte y antigüedades</a:t>
            </a:r>
          </a:p>
          <a:p>
            <a:pPr marL="285750" indent="-285750" algn="just">
              <a:buFont typeface="Arial" panose="020B0604020202020204" pitchFamily="34" charset="0"/>
              <a:buChar char="•"/>
            </a:pPr>
            <a:endParaRPr lang="es-ES" sz="1000" dirty="0"/>
          </a:p>
          <a:p>
            <a:pPr marL="285750" indent="-285750" algn="just">
              <a:buFont typeface="Arial" panose="020B0604020202020204" pitchFamily="34" charset="0"/>
              <a:buChar char="•"/>
            </a:pPr>
            <a:r>
              <a:rPr lang="es-ES" sz="2000" dirty="0"/>
              <a:t>0 por 100 para las adquisiciones de vehículos destinados a reemplazar a otros afectados por las inundaciones ocasionadas por </a:t>
            </a:r>
            <a:r>
              <a:rPr lang="es-ES" sz="2000" u="sng" dirty="0"/>
              <a:t>la DANA</a:t>
            </a:r>
          </a:p>
        </p:txBody>
      </p:sp>
    </p:spTree>
    <p:extLst>
      <p:ext uri="{BB962C8B-B14F-4D97-AF65-F5344CB8AC3E}">
        <p14:creationId xmlns:p14="http://schemas.microsoft.com/office/powerpoint/2010/main" val="481583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2FD12-6EBB-0866-1FDA-D698633C475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7DDD98E-DBF7-3327-F0EF-33A048293C91}"/>
              </a:ext>
            </a:extLst>
          </p:cNvPr>
          <p:cNvPicPr>
            <a:picLocks noChangeAspect="1"/>
          </p:cNvPicPr>
          <p:nvPr/>
        </p:nvPicPr>
        <p:blipFill>
          <a:blip r:embed="rId2"/>
          <a:stretch>
            <a:fillRect/>
          </a:stretch>
        </p:blipFill>
        <p:spPr>
          <a:xfrm>
            <a:off x="0" y="0"/>
            <a:ext cx="9144000" cy="6838951"/>
          </a:xfrm>
          <a:prstGeom prst="rect">
            <a:avLst/>
          </a:prstGeom>
        </p:spPr>
      </p:pic>
      <p:sp>
        <p:nvSpPr>
          <p:cNvPr id="3" name="CuadroTexto 2">
            <a:extLst>
              <a:ext uri="{FF2B5EF4-FFF2-40B4-BE49-F238E27FC236}">
                <a16:creationId xmlns:a16="http://schemas.microsoft.com/office/drawing/2014/main" id="{C748BB3F-1738-FCDC-2D2A-CB67BAF5A185}"/>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C508552-ADAC-8776-5F5F-286A877D20A1}"/>
              </a:ext>
            </a:extLst>
          </p:cNvPr>
          <p:cNvSpPr txBox="1"/>
          <p:nvPr/>
        </p:nvSpPr>
        <p:spPr>
          <a:xfrm>
            <a:off x="896112" y="822425"/>
            <a:ext cx="7571232" cy="415498"/>
          </a:xfrm>
          <a:prstGeom prst="rect">
            <a:avLst/>
          </a:prstGeom>
          <a:noFill/>
        </p:spPr>
        <p:txBody>
          <a:bodyPr wrap="square" rtlCol="0">
            <a:spAutoFit/>
          </a:bodyPr>
          <a:lstStyle/>
          <a:p>
            <a:r>
              <a:rPr lang="es-ES" sz="2100" b="1" dirty="0">
                <a:solidFill>
                  <a:srgbClr val="C00000"/>
                </a:solidFill>
              </a:rPr>
              <a:t>Impuesto sobre Actos Jurídicos Documentados “tipos”</a:t>
            </a:r>
          </a:p>
        </p:txBody>
      </p:sp>
      <p:sp>
        <p:nvSpPr>
          <p:cNvPr id="9" name="CuadroTexto 8">
            <a:extLst>
              <a:ext uri="{FF2B5EF4-FFF2-40B4-BE49-F238E27FC236}">
                <a16:creationId xmlns:a16="http://schemas.microsoft.com/office/drawing/2014/main" id="{B5FF8B63-794F-1FDF-96B4-718724102541}"/>
              </a:ext>
            </a:extLst>
          </p:cNvPr>
          <p:cNvSpPr txBox="1"/>
          <p:nvPr/>
        </p:nvSpPr>
        <p:spPr>
          <a:xfrm>
            <a:off x="699516" y="1275670"/>
            <a:ext cx="8251444" cy="5355312"/>
          </a:xfrm>
          <a:prstGeom prst="rect">
            <a:avLst/>
          </a:prstGeom>
          <a:noFill/>
        </p:spPr>
        <p:txBody>
          <a:bodyPr wrap="square">
            <a:spAutoFit/>
          </a:bodyPr>
          <a:lstStyle/>
          <a:p>
            <a:pPr marL="285750" indent="-285750" algn="just">
              <a:buFont typeface="Arial" panose="020B0604020202020204" pitchFamily="34" charset="0"/>
              <a:buChar char="•"/>
            </a:pPr>
            <a:r>
              <a:rPr lang="es-ES" dirty="0"/>
              <a:t>1,2 por 100 con carácter general aplicable a </a:t>
            </a:r>
            <a:r>
              <a:rPr lang="es-ES" u="sng" dirty="0"/>
              <a:t>documentos notariales.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1 por 100 si el inmueble se destina a </a:t>
            </a:r>
            <a:r>
              <a:rPr lang="es-ES" u="sng" dirty="0"/>
              <a:t>vivienda habitual del adquirente </a:t>
            </a:r>
            <a:r>
              <a:rPr lang="es-ES" dirty="0"/>
              <a:t>y su valor no es superior a 150.000€.</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0,3 por 100 para las adquisiciones </a:t>
            </a:r>
            <a:r>
              <a:rPr lang="es-ES" u="sng" dirty="0"/>
              <a:t>de viviendas efectuadas por sujetos pasivos menores de 35 años, víctimas de violencia doméstica, víctimas del terrorismo y personas afectadas</a:t>
            </a:r>
            <a:r>
              <a:rPr lang="es-ES" dirty="0"/>
              <a:t>, si el inmueble se destina a vivienda habitual y su valor no es superior a 150.000€.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0,1 por 100 para las adquisiciones </a:t>
            </a:r>
            <a:r>
              <a:rPr lang="es-ES" u="sng" dirty="0"/>
              <a:t>de viviendas efectuadas por sujetos pasivos que tengan la consideración de personas discapacitadas </a:t>
            </a:r>
            <a:r>
              <a:rPr lang="es-ES" dirty="0"/>
              <a:t>o que tengan la consideración de miembros de una familia numerosa,</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0,1 por 100 a los documentos notariales que formalicen </a:t>
            </a:r>
            <a:r>
              <a:rPr lang="es-ES" u="sng" dirty="0"/>
              <a:t>la constitución y cancelación de derechos reales de garantía, cuando el sujeto pasivo sea una SGR </a:t>
            </a:r>
            <a:r>
              <a:rPr lang="es-ES" dirty="0"/>
              <a:t>o una sociedad mercantil del sector público estatal o andaluz cuyo objeto sea la prestación de garantías destinadas a la financiación de actividades de creación, conservación o mejora de la riqueza forestal, agrícola, ganadera o pesquera </a:t>
            </a:r>
          </a:p>
        </p:txBody>
      </p:sp>
    </p:spTree>
    <p:extLst>
      <p:ext uri="{BB962C8B-B14F-4D97-AF65-F5344CB8AC3E}">
        <p14:creationId xmlns:p14="http://schemas.microsoft.com/office/powerpoint/2010/main" val="1125093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80A447FE-606A-203C-4370-31DBF54B9694}"/>
              </a:ext>
            </a:extLst>
          </p:cNvPr>
          <p:cNvGraphicFramePr>
            <a:graphicFrameLocks noChangeAspect="1"/>
          </p:cNvGraphicFramePr>
          <p:nvPr/>
        </p:nvGraphicFramePr>
        <p:xfrm>
          <a:off x="0" y="0"/>
          <a:ext cx="9144000" cy="6857999"/>
        </p:xfrm>
        <a:graphic>
          <a:graphicData uri="http://schemas.openxmlformats.org/presentationml/2006/ole">
            <mc:AlternateContent xmlns:mc="http://schemas.openxmlformats.org/markup-compatibility/2006">
              <mc:Choice xmlns:v="urn:schemas-microsoft-com:vml" Requires="v">
                <p:oleObj name="Bitmap Image" r:id="rId2" imgW="7284600" imgH="5272920" progId="PBrush">
                  <p:embed/>
                </p:oleObj>
              </mc:Choice>
              <mc:Fallback>
                <p:oleObj name="Bitmap Image" r:id="rId2" imgW="7284600" imgH="5272920" progId="PBrush">
                  <p:embed/>
                  <p:pic>
                    <p:nvPicPr>
                      <p:cNvPr id="2" name="Objeto 1">
                        <a:extLst>
                          <a:ext uri="{FF2B5EF4-FFF2-40B4-BE49-F238E27FC236}">
                            <a16:creationId xmlns:a16="http://schemas.microsoft.com/office/drawing/2014/main" id="{80A447FE-606A-203C-4370-31DBF54B9694}"/>
                          </a:ext>
                        </a:extLst>
                      </p:cNvPr>
                      <p:cNvPicPr/>
                      <p:nvPr/>
                    </p:nvPicPr>
                    <p:blipFill>
                      <a:blip r:embed="rId3"/>
                      <a:stretch>
                        <a:fillRect/>
                      </a:stretch>
                    </p:blipFill>
                    <p:spPr>
                      <a:xfrm>
                        <a:off x="0" y="0"/>
                        <a:ext cx="9144000" cy="6857999"/>
                      </a:xfrm>
                      <a:prstGeom prst="rect">
                        <a:avLst/>
                      </a:prstGeom>
                    </p:spPr>
                  </p:pic>
                </p:oleObj>
              </mc:Fallback>
            </mc:AlternateContent>
          </a:graphicData>
        </a:graphic>
      </p:graphicFrame>
    </p:spTree>
    <p:extLst>
      <p:ext uri="{BB962C8B-B14F-4D97-AF65-F5344CB8AC3E}">
        <p14:creationId xmlns:p14="http://schemas.microsoft.com/office/powerpoint/2010/main" val="4219456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94B7CC-8F99-53F3-F482-F7136D67D3EF}"/>
              </a:ext>
            </a:extLst>
          </p:cNvPr>
          <p:cNvPicPr>
            <a:picLocks noChangeAspect="1"/>
          </p:cNvPicPr>
          <p:nvPr/>
        </p:nvPicPr>
        <p:blipFill>
          <a:blip r:embed="rId2"/>
          <a:stretch>
            <a:fillRect/>
          </a:stretch>
        </p:blipFill>
        <p:spPr>
          <a:xfrm>
            <a:off x="0" y="9524"/>
            <a:ext cx="9144000" cy="6838951"/>
          </a:xfrm>
          <a:prstGeom prst="rect">
            <a:avLst/>
          </a:prstGeom>
        </p:spPr>
      </p:pic>
      <p:sp>
        <p:nvSpPr>
          <p:cNvPr id="7" name="CuadroTexto 6">
            <a:extLst>
              <a:ext uri="{FF2B5EF4-FFF2-40B4-BE49-F238E27FC236}">
                <a16:creationId xmlns:a16="http://schemas.microsoft.com/office/drawing/2014/main" id="{A6F9769F-D07F-3A4F-462F-E3A54D4F74C0}"/>
              </a:ext>
            </a:extLst>
          </p:cNvPr>
          <p:cNvSpPr txBox="1"/>
          <p:nvPr/>
        </p:nvSpPr>
        <p:spPr>
          <a:xfrm>
            <a:off x="742187" y="839236"/>
            <a:ext cx="8168640" cy="600164"/>
          </a:xfrm>
          <a:prstGeom prst="rect">
            <a:avLst/>
          </a:prstGeom>
          <a:noFill/>
        </p:spPr>
        <p:txBody>
          <a:bodyPr wrap="square">
            <a:spAutoFit/>
          </a:bodyPr>
          <a:lstStyle/>
          <a:p>
            <a:pPr algn="ctr"/>
            <a:r>
              <a:rPr lang="es-ES" sz="1600" b="1" dirty="0">
                <a:effectLst/>
                <a:latin typeface="Times New Roman" panose="02020603050405020304" pitchFamily="18" charset="0"/>
                <a:ea typeface="Times New Roman" panose="02020603050405020304" pitchFamily="18" charset="0"/>
              </a:rPr>
              <a:t>EJEMPLO IMPUESTO SOBRE LA RENTA DE LAS PERSONAS FÍSICAS 2025</a:t>
            </a:r>
            <a:endParaRPr lang="es-ES" sz="4000" b="1" dirty="0">
              <a:effectLst/>
              <a:latin typeface="Times New Roman" panose="02020603050405020304" pitchFamily="18" charset="0"/>
              <a:ea typeface="Times New Roman" panose="02020603050405020304" pitchFamily="18" charset="0"/>
            </a:endParaRPr>
          </a:p>
          <a:p>
            <a:pPr algn="l"/>
            <a:endParaRPr lang="es-ES" sz="500" b="1" dirty="0">
              <a:latin typeface="Times New Roman" panose="02020603050405020304" pitchFamily="18" charset="0"/>
              <a:ea typeface="Times New Roman" panose="02020603050405020304" pitchFamily="18" charset="0"/>
            </a:endParaRPr>
          </a:p>
          <a:p>
            <a:pPr algn="l"/>
            <a:r>
              <a:rPr lang="es-ES" sz="1200" b="0" dirty="0">
                <a:effectLst/>
                <a:latin typeface="Times New Roman" panose="02020603050405020304" pitchFamily="18" charset="0"/>
                <a:ea typeface="Times New Roman" panose="02020603050405020304" pitchFamily="18" charset="0"/>
              </a:rPr>
              <a:t>Contribuyente que obtiene únicamente rentas del trabajo, soltero, menor de 65 años y sin hijos.</a:t>
            </a:r>
            <a:endParaRPr lang="es-ES" sz="3500" b="1" dirty="0">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93F646A7-9B01-185C-5E76-7BBC793718FD}"/>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9395E546-B76B-B231-F02E-8D984997E602}"/>
              </a:ext>
            </a:extLst>
          </p:cNvPr>
          <p:cNvGraphicFramePr>
            <a:graphicFrameLocks noGrp="1"/>
          </p:cNvGraphicFramePr>
          <p:nvPr>
            <p:extLst>
              <p:ext uri="{D42A27DB-BD31-4B8C-83A1-F6EECF244321}">
                <p14:modId xmlns:p14="http://schemas.microsoft.com/office/powerpoint/2010/main" val="882630832"/>
              </p:ext>
            </p:extLst>
          </p:nvPr>
        </p:nvGraphicFramePr>
        <p:xfrm>
          <a:off x="603503" y="1445932"/>
          <a:ext cx="8449057" cy="5121926"/>
        </p:xfrm>
        <a:graphic>
          <a:graphicData uri="http://schemas.openxmlformats.org/drawingml/2006/table">
            <a:tbl>
              <a:tblPr firstRow="1" firstCol="1" bandRow="1"/>
              <a:tblGrid>
                <a:gridCol w="1322940">
                  <a:extLst>
                    <a:ext uri="{9D8B030D-6E8A-4147-A177-3AD203B41FA5}">
                      <a16:colId xmlns:a16="http://schemas.microsoft.com/office/drawing/2014/main" val="2861753526"/>
                    </a:ext>
                  </a:extLst>
                </a:gridCol>
                <a:gridCol w="595716">
                  <a:extLst>
                    <a:ext uri="{9D8B030D-6E8A-4147-A177-3AD203B41FA5}">
                      <a16:colId xmlns:a16="http://schemas.microsoft.com/office/drawing/2014/main" val="598456328"/>
                    </a:ext>
                  </a:extLst>
                </a:gridCol>
                <a:gridCol w="618195">
                  <a:extLst>
                    <a:ext uri="{9D8B030D-6E8A-4147-A177-3AD203B41FA5}">
                      <a16:colId xmlns:a16="http://schemas.microsoft.com/office/drawing/2014/main" val="2443292891"/>
                    </a:ext>
                  </a:extLst>
                </a:gridCol>
                <a:gridCol w="618195">
                  <a:extLst>
                    <a:ext uri="{9D8B030D-6E8A-4147-A177-3AD203B41FA5}">
                      <a16:colId xmlns:a16="http://schemas.microsoft.com/office/drawing/2014/main" val="29551903"/>
                    </a:ext>
                  </a:extLst>
                </a:gridCol>
                <a:gridCol w="618195">
                  <a:extLst>
                    <a:ext uri="{9D8B030D-6E8A-4147-A177-3AD203B41FA5}">
                      <a16:colId xmlns:a16="http://schemas.microsoft.com/office/drawing/2014/main" val="3281691543"/>
                    </a:ext>
                  </a:extLst>
                </a:gridCol>
                <a:gridCol w="618195">
                  <a:extLst>
                    <a:ext uri="{9D8B030D-6E8A-4147-A177-3AD203B41FA5}">
                      <a16:colId xmlns:a16="http://schemas.microsoft.com/office/drawing/2014/main" val="378190703"/>
                    </a:ext>
                  </a:extLst>
                </a:gridCol>
                <a:gridCol w="637765">
                  <a:extLst>
                    <a:ext uri="{9D8B030D-6E8A-4147-A177-3AD203B41FA5}">
                      <a16:colId xmlns:a16="http://schemas.microsoft.com/office/drawing/2014/main" val="2548663537"/>
                    </a:ext>
                  </a:extLst>
                </a:gridCol>
                <a:gridCol w="677308">
                  <a:extLst>
                    <a:ext uri="{9D8B030D-6E8A-4147-A177-3AD203B41FA5}">
                      <a16:colId xmlns:a16="http://schemas.microsoft.com/office/drawing/2014/main" val="58169380"/>
                    </a:ext>
                  </a:extLst>
                </a:gridCol>
                <a:gridCol w="685637">
                  <a:extLst>
                    <a:ext uri="{9D8B030D-6E8A-4147-A177-3AD203B41FA5}">
                      <a16:colId xmlns:a16="http://schemas.microsoft.com/office/drawing/2014/main" val="1672797599"/>
                    </a:ext>
                  </a:extLst>
                </a:gridCol>
                <a:gridCol w="685637">
                  <a:extLst>
                    <a:ext uri="{9D8B030D-6E8A-4147-A177-3AD203B41FA5}">
                      <a16:colId xmlns:a16="http://schemas.microsoft.com/office/drawing/2014/main" val="3074013790"/>
                    </a:ext>
                  </a:extLst>
                </a:gridCol>
                <a:gridCol w="685637">
                  <a:extLst>
                    <a:ext uri="{9D8B030D-6E8A-4147-A177-3AD203B41FA5}">
                      <a16:colId xmlns:a16="http://schemas.microsoft.com/office/drawing/2014/main" val="1307353827"/>
                    </a:ext>
                  </a:extLst>
                </a:gridCol>
                <a:gridCol w="685637">
                  <a:extLst>
                    <a:ext uri="{9D8B030D-6E8A-4147-A177-3AD203B41FA5}">
                      <a16:colId xmlns:a16="http://schemas.microsoft.com/office/drawing/2014/main" val="2192276576"/>
                    </a:ext>
                  </a:extLst>
                </a:gridCol>
              </a:tblGrid>
              <a:tr h="300106">
                <a:tc>
                  <a:txBody>
                    <a:bodyPr/>
                    <a:lstStyle/>
                    <a:p>
                      <a:r>
                        <a:rPr lang="es-ES" sz="1000" dirty="0">
                          <a:solidFill>
                            <a:srgbClr val="000000"/>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txBody>
                  <a:tcPr marL="38318" marR="3831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16.000,00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20.000,00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30.000,00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45.000,00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70.000,00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a:solidFill>
                            <a:srgbClr val="000000"/>
                          </a:solidFill>
                          <a:effectLst/>
                          <a:latin typeface="Times New Roman" panose="02020603050405020304" pitchFamily="18" charset="0"/>
                          <a:ea typeface="Times New Roman" panose="02020603050405020304" pitchFamily="18" charset="0"/>
                        </a:rPr>
                        <a:t>110.000,00</a:t>
                      </a:r>
                      <a:endParaRPr lang="es-ES" sz="110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160.000,00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220.000,00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a:solidFill>
                            <a:srgbClr val="000000"/>
                          </a:solidFill>
                          <a:effectLst/>
                          <a:latin typeface="Times New Roman" panose="02020603050405020304" pitchFamily="18" charset="0"/>
                          <a:ea typeface="Times New Roman" panose="02020603050405020304" pitchFamily="18" charset="0"/>
                        </a:rPr>
                        <a:t>300.000,00</a:t>
                      </a:r>
                      <a:endParaRPr lang="es-ES" sz="110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400.000,00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900" b="1" dirty="0">
                          <a:solidFill>
                            <a:srgbClr val="000000"/>
                          </a:solidFill>
                          <a:effectLst/>
                          <a:latin typeface="Times New Roman" panose="02020603050405020304" pitchFamily="18" charset="0"/>
                          <a:ea typeface="Times New Roman" panose="02020603050405020304" pitchFamily="18" charset="0"/>
                        </a:rPr>
                        <a:t>600.000,00</a:t>
                      </a:r>
                      <a:endParaRPr lang="es-ES" sz="1100" dirty="0">
                        <a:effectLst/>
                        <a:latin typeface="Times New Roman" panose="02020603050405020304" pitchFamily="18" charset="0"/>
                        <a:ea typeface="Times New Roman" panose="02020603050405020304" pitchFamily="18" charset="0"/>
                      </a:endParaRPr>
                    </a:p>
                  </a:txBody>
                  <a:tcPr marL="38318" marR="383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1980221"/>
                  </a:ext>
                </a:extLst>
              </a:tr>
              <a:tr h="243453">
                <a:tc>
                  <a:txBody>
                    <a:bodyPr/>
                    <a:lstStyle/>
                    <a:p>
                      <a:r>
                        <a:rPr lang="es-ES" sz="1000" b="1" dirty="0">
                          <a:solidFill>
                            <a:srgbClr val="000000"/>
                          </a:solidFill>
                          <a:effectLst/>
                          <a:latin typeface="Times New Roman" panose="02020603050405020304" pitchFamily="18" charset="0"/>
                          <a:ea typeface="Times New Roman" panose="02020603050405020304" pitchFamily="18" charset="0"/>
                        </a:rPr>
                        <a:t>ANDALUCÍA</a:t>
                      </a:r>
                      <a:endParaRPr lang="es-ES" sz="1200" dirty="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35,30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4.864,25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9.414,53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18.657,57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36.625,02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59.082,27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86.030,97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121.962,57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168.747,90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262.569,30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713365"/>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ARAGÓN</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4.881,94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9.370,62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18.784,48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37.333,42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61.158,28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89.903,56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128.230,60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178.010,23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277.820,23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9644711"/>
                  </a:ext>
                </a:extLst>
              </a:tr>
              <a:tr h="300106">
                <a:tc>
                  <a:txBody>
                    <a:bodyPr/>
                    <a:lstStyle/>
                    <a:p>
                      <a:r>
                        <a:rPr lang="es-ES" sz="1000" b="1">
                          <a:solidFill>
                            <a:srgbClr val="000000"/>
                          </a:solidFill>
                          <a:effectLst/>
                          <a:latin typeface="Times New Roman" panose="02020603050405020304" pitchFamily="18" charset="0"/>
                          <a:ea typeface="Times New Roman" panose="02020603050405020304" pitchFamily="18" charset="0"/>
                        </a:rPr>
                        <a:t>PRINCIPADO DE ASTURIAS</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4.953,59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9.511,11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18.910,28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37.171,70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60.876,58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89.516,84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127.843,88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177.623,51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277.433,51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4760012"/>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ILLES BALEARS</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dirty="0">
                          <a:solidFill>
                            <a:srgbClr val="000000"/>
                          </a:solidFill>
                          <a:effectLst/>
                          <a:latin typeface="Times New Roman" panose="02020603050405020304" pitchFamily="18" charset="0"/>
                          <a:ea typeface="Times New Roman" panose="02020603050405020304" pitchFamily="18" charset="0"/>
                        </a:rPr>
                        <a:t>52,80</a:t>
                      </a:r>
                      <a:endParaRPr lang="es-ES" sz="1200" dirty="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4.912,38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9.514,24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18.592,35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36.240,80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59.162,79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87.248,90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124.977,08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174.008,13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272.320,98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5957412"/>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ISLAS CANARIAS</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51,53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4.795,03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9.254,55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18.720,12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37.277,99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61.310,84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90.355,55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129.081,83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179.360,51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280.168,61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3481468"/>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CANTABRIA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4.710,27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9.190,41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18.333,87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36.583,17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60.038,52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88.184,94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125.713,50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174.495,03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272.308,83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5485059"/>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CASTILLA Y LEÓN</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4.834,74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9.293,58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18.692,75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36.260,93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58.219,13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84.568,97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119.702,09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165.489,32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257.314,52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1723504"/>
                  </a:ext>
                </a:extLst>
              </a:tr>
              <a:tr h="300106">
                <a:tc>
                  <a:txBody>
                    <a:bodyPr/>
                    <a:lstStyle/>
                    <a:p>
                      <a:r>
                        <a:rPr lang="es-ES" sz="1000" b="1">
                          <a:solidFill>
                            <a:srgbClr val="000000"/>
                          </a:solidFill>
                          <a:effectLst/>
                          <a:latin typeface="Times New Roman" panose="02020603050405020304" pitchFamily="18" charset="0"/>
                          <a:ea typeface="Times New Roman" panose="02020603050405020304" pitchFamily="18" charset="0"/>
                        </a:rPr>
                        <a:t>CASTILLA-LA MANCHA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4.927,80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9.478,08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18.721,12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36.688,57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59.145,82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86.094,52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122.026,12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168.811,45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262.632,85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2319753"/>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CATALUÑA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5.038,65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9.686,91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19.126,05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36.976,07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60.272,35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88.807,60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127.134,64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176.914,27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276.724,27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917617"/>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EXTREMADURA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4.755,70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9.656,68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19.439,26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37.949,92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61.574,26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90.020,11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127.947,91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177.228,48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276.040,38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9488988"/>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GALICIA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35,06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4.796,39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9.332,65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18.555,77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36.523,22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58.980,47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85.929,17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121.860,77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168.646,10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262.467,50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618330"/>
                  </a:ext>
                </a:extLst>
              </a:tr>
              <a:tr h="243453">
                <a:tc>
                  <a:txBody>
                    <a:bodyPr/>
                    <a:lstStyle/>
                    <a:p>
                      <a:r>
                        <a:rPr lang="es-ES" sz="1000" b="1">
                          <a:effectLst/>
                          <a:latin typeface="Times New Roman" panose="02020603050405020304" pitchFamily="18" charset="0"/>
                          <a:ea typeface="Times New Roman" panose="02020603050405020304" pitchFamily="18" charset="0"/>
                        </a:rPr>
                        <a:t>MADRID</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20,48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effectLst/>
                          <a:latin typeface="Times New Roman" panose="02020603050405020304" pitchFamily="18" charset="0"/>
                          <a:ea typeface="Times New Roman" panose="02020603050405020304" pitchFamily="18" charset="0"/>
                        </a:rPr>
                        <a:t>4.599,69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8.884,69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17.908,43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35.077,33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56.536,48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82.287,46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116.622,10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161.411,22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251.240,22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36773910"/>
                  </a:ext>
                </a:extLst>
              </a:tr>
              <a:tr h="300106">
                <a:tc>
                  <a:txBody>
                    <a:bodyPr/>
                    <a:lstStyle/>
                    <a:p>
                      <a:r>
                        <a:rPr lang="es-ES" sz="1000" b="1">
                          <a:solidFill>
                            <a:srgbClr val="000000"/>
                          </a:solidFill>
                          <a:effectLst/>
                          <a:latin typeface="Times New Roman" panose="02020603050405020304" pitchFamily="18" charset="0"/>
                          <a:ea typeface="Times New Roman" panose="02020603050405020304" pitchFamily="18" charset="0"/>
                        </a:rPr>
                        <a:t>REGIÓN DE MURCIA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4.766,25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9.186,98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18.310,52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36.277,97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58.735,22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85.683,92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121.615,52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168.400,85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262.222,25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100698"/>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LA RIOJA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52,80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4.633,82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9.022,31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18.378,81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37.144,82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61.450,10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91.093,67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130.618,43</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181.895,21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284.699,51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398767"/>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C. VALENCIANA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6,62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1.772,00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4.802,85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9.384,29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19.132,28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38.620,24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63.612,71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94.293,41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135.814,37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189.586,39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297.381,19</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040526752"/>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NAVARRA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1.001,00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2.189,88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000">
                          <a:effectLst/>
                          <a:latin typeface="Times New Roman" panose="02020603050405020304" pitchFamily="18" charset="0"/>
                          <a:ea typeface="Times New Roman" panose="02020603050405020304" pitchFamily="18" charset="0"/>
                        </a:rPr>
                        <a:t>4.734,31</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9.349,62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19.049,66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37.143,20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60.980,64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90.697,87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131.097,87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182.525,44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286.525,44</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56441"/>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BIZKAIA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effectLst/>
                          <a:latin typeface="Times New Roman" panose="02020603050405020304" pitchFamily="18" charset="0"/>
                          <a:ea typeface="Times New Roman" panose="02020603050405020304" pitchFamily="18" charset="0"/>
                        </a:rPr>
                        <a:t>960,00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2.000,00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4.546,68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8.729,60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17.665,15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35.028,77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effectLst/>
                          <a:latin typeface="Times New Roman" panose="02020603050405020304" pitchFamily="18" charset="0"/>
                          <a:ea typeface="Times New Roman" panose="02020603050405020304" pitchFamily="18" charset="0"/>
                        </a:rPr>
                        <a:t>58.139,82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86.518,06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125.718,06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174.718,06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272.718,06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851398"/>
                  </a:ext>
                </a:extLst>
              </a:tr>
              <a:tr h="243453">
                <a:tc>
                  <a:txBody>
                    <a:bodyPr/>
                    <a:lstStyle/>
                    <a:p>
                      <a:r>
                        <a:rPr lang="es-ES" sz="1000" b="1">
                          <a:solidFill>
                            <a:srgbClr val="000000"/>
                          </a:solidFill>
                          <a:effectLst/>
                          <a:latin typeface="Times New Roman" panose="02020603050405020304" pitchFamily="18" charset="0"/>
                          <a:ea typeface="Times New Roman" panose="02020603050405020304" pitchFamily="18" charset="0"/>
                        </a:rPr>
                        <a:t>GIPUZKOA</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effectLst/>
                          <a:latin typeface="Times New Roman" panose="02020603050405020304" pitchFamily="18" charset="0"/>
                          <a:ea typeface="Times New Roman" panose="02020603050405020304" pitchFamily="18" charset="0"/>
                        </a:rPr>
                        <a:t>960,00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2.000,00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4.546,68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8.729,60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17.665,15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35.028,77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effectLst/>
                          <a:latin typeface="Times New Roman" panose="02020603050405020304" pitchFamily="18" charset="0"/>
                          <a:ea typeface="Times New Roman" panose="02020603050405020304" pitchFamily="18" charset="0"/>
                        </a:rPr>
                        <a:t>58.139,82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86.518,06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125.718,06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174.718,06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272.718,06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17818"/>
                  </a:ext>
                </a:extLst>
              </a:tr>
              <a:tr h="255625">
                <a:tc>
                  <a:txBody>
                    <a:bodyPr/>
                    <a:lstStyle/>
                    <a:p>
                      <a:r>
                        <a:rPr lang="es-ES" sz="1000" b="1" dirty="0">
                          <a:solidFill>
                            <a:srgbClr val="000000"/>
                          </a:solidFill>
                          <a:effectLst/>
                          <a:latin typeface="Times New Roman" panose="02020603050405020304" pitchFamily="18" charset="0"/>
                          <a:ea typeface="Times New Roman" panose="02020603050405020304" pitchFamily="18" charset="0"/>
                        </a:rPr>
                        <a:t>ÁLAVA</a:t>
                      </a:r>
                      <a:endParaRPr lang="es-ES" sz="1200" dirty="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1000">
                          <a:effectLst/>
                          <a:latin typeface="Times New Roman" panose="02020603050405020304" pitchFamily="18" charset="0"/>
                          <a:ea typeface="Times New Roman" panose="02020603050405020304" pitchFamily="18" charset="0"/>
                        </a:rPr>
                        <a:t>960,00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2.000,00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4.546,68</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8.729,60</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17.665,15</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solidFill>
                            <a:srgbClr val="000000"/>
                          </a:solidFill>
                          <a:effectLst/>
                          <a:latin typeface="Times New Roman" panose="02020603050405020304" pitchFamily="18" charset="0"/>
                          <a:ea typeface="Times New Roman" panose="02020603050405020304" pitchFamily="18" charset="0"/>
                        </a:rPr>
                        <a:t>35.028,77</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r>
                        <a:rPr lang="es-ES" sz="1000">
                          <a:effectLst/>
                          <a:latin typeface="Times New Roman" panose="02020603050405020304" pitchFamily="18" charset="0"/>
                          <a:ea typeface="Times New Roman" panose="02020603050405020304" pitchFamily="18" charset="0"/>
                        </a:rPr>
                        <a:t>58.139,82</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86.518,06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125.718,06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a:effectLst/>
                          <a:latin typeface="Times New Roman" panose="02020603050405020304" pitchFamily="18" charset="0"/>
                          <a:ea typeface="Times New Roman" panose="02020603050405020304" pitchFamily="18" charset="0"/>
                        </a:rPr>
                        <a:t>174.718,06</a:t>
                      </a:r>
                      <a:endParaRPr lang="es-ES" sz="120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dirty="0">
                          <a:effectLst/>
                          <a:latin typeface="Times New Roman" panose="02020603050405020304" pitchFamily="18" charset="0"/>
                          <a:ea typeface="Times New Roman" panose="02020603050405020304" pitchFamily="18" charset="0"/>
                        </a:rPr>
                        <a:t>272.718,06</a:t>
                      </a:r>
                      <a:endParaRPr lang="es-ES" sz="1200" dirty="0">
                        <a:effectLst/>
                        <a:latin typeface="Times New Roman" panose="02020603050405020304" pitchFamily="18" charset="0"/>
                        <a:ea typeface="Times New Roman" panose="02020603050405020304" pitchFamily="18" charset="0"/>
                      </a:endParaRPr>
                    </a:p>
                  </a:txBody>
                  <a:tcPr marL="38318" marR="38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956625"/>
                  </a:ext>
                </a:extLst>
              </a:tr>
            </a:tbl>
          </a:graphicData>
        </a:graphic>
      </p:graphicFrame>
      <p:sp>
        <p:nvSpPr>
          <p:cNvPr id="4" name="Rectángulo 3">
            <a:extLst>
              <a:ext uri="{FF2B5EF4-FFF2-40B4-BE49-F238E27FC236}">
                <a16:creationId xmlns:a16="http://schemas.microsoft.com/office/drawing/2014/main" id="{DF6150B7-DF0D-00B5-3EE0-BF7AFDB7A025}"/>
              </a:ext>
            </a:extLst>
          </p:cNvPr>
          <p:cNvSpPr/>
          <p:nvPr/>
        </p:nvSpPr>
        <p:spPr>
          <a:xfrm>
            <a:off x="603503" y="1681694"/>
            <a:ext cx="8449057" cy="37093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87715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6A2678B-2EF5-199F-B488-B2738C4EC86E}"/>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3518BA2C-6889-3855-1376-A1B23B59AC42}"/>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FB5EEA96-A5E4-BC62-9C02-F32D57456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920" y="819150"/>
            <a:ext cx="3804920" cy="2782470"/>
          </a:xfrm>
          <a:prstGeom prst="rect">
            <a:avLst/>
          </a:prstGeom>
          <a:noFill/>
        </p:spPr>
      </p:pic>
      <p:pic>
        <p:nvPicPr>
          <p:cNvPr id="6" name="Imagen 5">
            <a:extLst>
              <a:ext uri="{FF2B5EF4-FFF2-40B4-BE49-F238E27FC236}">
                <a16:creationId xmlns:a16="http://schemas.microsoft.com/office/drawing/2014/main" id="{520437A5-614A-6FCB-9615-70A5BB312B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4760" y="834192"/>
            <a:ext cx="3908235" cy="2752386"/>
          </a:xfrm>
          <a:prstGeom prst="rect">
            <a:avLst/>
          </a:prstGeom>
          <a:noFill/>
        </p:spPr>
      </p:pic>
      <p:pic>
        <p:nvPicPr>
          <p:cNvPr id="7" name="Imagen 6">
            <a:extLst>
              <a:ext uri="{FF2B5EF4-FFF2-40B4-BE49-F238E27FC236}">
                <a16:creationId xmlns:a16="http://schemas.microsoft.com/office/drawing/2014/main" id="{DEA4BF12-5D76-A6E4-B3E4-4936065D16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920" y="4023359"/>
            <a:ext cx="3803842" cy="2566937"/>
          </a:xfrm>
          <a:prstGeom prst="rect">
            <a:avLst/>
          </a:prstGeom>
          <a:noFill/>
        </p:spPr>
      </p:pic>
      <p:pic>
        <p:nvPicPr>
          <p:cNvPr id="9" name="Imagen 8">
            <a:extLst>
              <a:ext uri="{FF2B5EF4-FFF2-40B4-BE49-F238E27FC236}">
                <a16:creationId xmlns:a16="http://schemas.microsoft.com/office/drawing/2014/main" id="{C80708E2-0D98-0753-3AF2-568298E0F4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4759" y="4023359"/>
            <a:ext cx="3946891" cy="2566937"/>
          </a:xfrm>
          <a:prstGeom prst="rect">
            <a:avLst/>
          </a:prstGeom>
          <a:noFill/>
        </p:spPr>
      </p:pic>
      <p:sp>
        <p:nvSpPr>
          <p:cNvPr id="3" name="Rectángulo 2">
            <a:extLst>
              <a:ext uri="{FF2B5EF4-FFF2-40B4-BE49-F238E27FC236}">
                <a16:creationId xmlns:a16="http://schemas.microsoft.com/office/drawing/2014/main" id="{A9409A7C-E02C-8740-B3D3-679B221B4FDE}"/>
              </a:ext>
            </a:extLst>
          </p:cNvPr>
          <p:cNvSpPr/>
          <p:nvPr/>
        </p:nvSpPr>
        <p:spPr>
          <a:xfrm rot="16200000">
            <a:off x="1363348" y="1768029"/>
            <a:ext cx="1552575" cy="1120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Rectángulo 7">
            <a:extLst>
              <a:ext uri="{FF2B5EF4-FFF2-40B4-BE49-F238E27FC236}">
                <a16:creationId xmlns:a16="http://schemas.microsoft.com/office/drawing/2014/main" id="{BFE08EEB-41E6-3657-2D55-D8EC4077D24D}"/>
              </a:ext>
            </a:extLst>
          </p:cNvPr>
          <p:cNvSpPr/>
          <p:nvPr/>
        </p:nvSpPr>
        <p:spPr>
          <a:xfrm rot="16200000">
            <a:off x="5834150" y="1768029"/>
            <a:ext cx="1552575" cy="1120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Rectángulo 9">
            <a:extLst>
              <a:ext uri="{FF2B5EF4-FFF2-40B4-BE49-F238E27FC236}">
                <a16:creationId xmlns:a16="http://schemas.microsoft.com/office/drawing/2014/main" id="{59BE1878-48E9-0F5F-9FD9-BE232688BDA8}"/>
              </a:ext>
            </a:extLst>
          </p:cNvPr>
          <p:cNvSpPr/>
          <p:nvPr/>
        </p:nvSpPr>
        <p:spPr>
          <a:xfrm rot="16200000">
            <a:off x="2115824" y="4901753"/>
            <a:ext cx="1381124" cy="112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1" name="Rectángulo 10">
            <a:extLst>
              <a:ext uri="{FF2B5EF4-FFF2-40B4-BE49-F238E27FC236}">
                <a16:creationId xmlns:a16="http://schemas.microsoft.com/office/drawing/2014/main" id="{046BC85F-4F65-AEFE-0596-22C6BF36962C}"/>
              </a:ext>
            </a:extLst>
          </p:cNvPr>
          <p:cNvSpPr/>
          <p:nvPr/>
        </p:nvSpPr>
        <p:spPr>
          <a:xfrm rot="16200000">
            <a:off x="7459349" y="4901753"/>
            <a:ext cx="1381124" cy="112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06882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B363-622F-E0FD-A550-ACC7C98238E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2F674B6-BCA1-2DAC-2BFB-4FB6748A0801}"/>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0F326163-BFE9-71E6-4408-18596358C7D8}"/>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4DD9F151-97B5-B27A-813A-AF8C3ABF8570}"/>
              </a:ext>
            </a:extLst>
          </p:cNvPr>
          <p:cNvGraphicFramePr>
            <a:graphicFrameLocks noGrp="1"/>
          </p:cNvGraphicFramePr>
          <p:nvPr/>
        </p:nvGraphicFramePr>
        <p:xfrm>
          <a:off x="941832" y="2485236"/>
          <a:ext cx="7735824" cy="3895382"/>
        </p:xfrm>
        <a:graphic>
          <a:graphicData uri="http://schemas.openxmlformats.org/drawingml/2006/table">
            <a:tbl>
              <a:tblPr>
                <a:tableStyleId>{2D5ABB26-0587-4C30-8999-92F81FD0307C}</a:tableStyleId>
              </a:tblPr>
              <a:tblGrid>
                <a:gridCol w="2216371">
                  <a:extLst>
                    <a:ext uri="{9D8B030D-6E8A-4147-A177-3AD203B41FA5}">
                      <a16:colId xmlns:a16="http://schemas.microsoft.com/office/drawing/2014/main" val="549960785"/>
                    </a:ext>
                  </a:extLst>
                </a:gridCol>
                <a:gridCol w="1804024">
                  <a:extLst>
                    <a:ext uri="{9D8B030D-6E8A-4147-A177-3AD203B41FA5}">
                      <a16:colId xmlns:a16="http://schemas.microsoft.com/office/drawing/2014/main" val="2564242807"/>
                    </a:ext>
                  </a:extLst>
                </a:gridCol>
                <a:gridCol w="1842681">
                  <a:extLst>
                    <a:ext uri="{9D8B030D-6E8A-4147-A177-3AD203B41FA5}">
                      <a16:colId xmlns:a16="http://schemas.microsoft.com/office/drawing/2014/main" val="3122789334"/>
                    </a:ext>
                  </a:extLst>
                </a:gridCol>
                <a:gridCol w="1872748">
                  <a:extLst>
                    <a:ext uri="{9D8B030D-6E8A-4147-A177-3AD203B41FA5}">
                      <a16:colId xmlns:a16="http://schemas.microsoft.com/office/drawing/2014/main" val="2612345836"/>
                    </a:ext>
                  </a:extLst>
                </a:gridCol>
              </a:tblGrid>
              <a:tr h="478382">
                <a:tc>
                  <a:txBody>
                    <a:bodyPr/>
                    <a:lstStyle/>
                    <a:p>
                      <a:pPr algn="ctr" fontAlgn="ctr"/>
                      <a:r>
                        <a:rPr lang="es-ES" sz="1800" b="1" u="none" strike="noStrike" dirty="0">
                          <a:solidFill>
                            <a:srgbClr val="FF0000"/>
                          </a:solidFill>
                          <a:effectLst/>
                        </a:rPr>
                        <a:t>25.000,00</a:t>
                      </a:r>
                      <a:endParaRPr lang="es-ES" sz="18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SIN deflactar</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DEFLACTADA IPC acumulado 22-23-24 (12,5%)</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AHORRO FISCAL si deflacta IPC acumulado (12,5%)</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6428326"/>
                  </a:ext>
                </a:extLst>
              </a:tr>
              <a:tr h="227800">
                <a:tc>
                  <a:txBody>
                    <a:bodyPr/>
                    <a:lstStyle/>
                    <a:p>
                      <a:pPr algn="l" fontAlgn="ctr"/>
                      <a:r>
                        <a:rPr lang="es-ES" sz="1050" u="none" strike="noStrike" dirty="0">
                          <a:effectLst/>
                        </a:rPr>
                        <a:t>ANDALUCÍA</a:t>
                      </a:r>
                      <a:endParaRPr lang="es-ES" sz="105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3.461,45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3.253,74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207,71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53656028"/>
                  </a:ext>
                </a:extLst>
              </a:tr>
              <a:tr h="227800">
                <a:tc>
                  <a:txBody>
                    <a:bodyPr/>
                    <a:lstStyle/>
                    <a:p>
                      <a:pPr algn="l" fontAlgn="ctr"/>
                      <a:r>
                        <a:rPr lang="es-ES" sz="1050" u="none" strike="noStrike">
                          <a:effectLst/>
                        </a:rPr>
                        <a:t>ARAGÓN</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3.479,14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3.273,83</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205,31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95434728"/>
                  </a:ext>
                </a:extLst>
              </a:tr>
              <a:tr h="227800">
                <a:tc>
                  <a:txBody>
                    <a:bodyPr/>
                    <a:lstStyle/>
                    <a:p>
                      <a:pPr algn="l" fontAlgn="ctr"/>
                      <a:r>
                        <a:rPr lang="es-ES" sz="1050" u="none" strike="noStrike">
                          <a:effectLst/>
                        </a:rPr>
                        <a:t>PRINCIPADO DE ASTURIAS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3.597,55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3.392,34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205,21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03040690"/>
                  </a:ext>
                </a:extLst>
              </a:tr>
              <a:tr h="227800">
                <a:tc>
                  <a:txBody>
                    <a:bodyPr/>
                    <a:lstStyle/>
                    <a:p>
                      <a:pPr algn="l" fontAlgn="ctr"/>
                      <a:r>
                        <a:rPr lang="es-ES" sz="1050" u="none" strike="noStrike">
                          <a:effectLst/>
                        </a:rPr>
                        <a:t>ILLES BALEARS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3.544,65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3.338,81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205,84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561852"/>
                  </a:ext>
                </a:extLst>
              </a:tr>
              <a:tr h="227800">
                <a:tc>
                  <a:txBody>
                    <a:bodyPr/>
                    <a:lstStyle/>
                    <a:p>
                      <a:pPr algn="l" fontAlgn="ctr"/>
                      <a:r>
                        <a:rPr lang="es-ES" sz="1050" u="none" strike="noStrike">
                          <a:effectLst/>
                        </a:rPr>
                        <a:t>ISLAS CANARIAS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3.438,99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3.233,78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205,21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30566892"/>
                  </a:ext>
                </a:extLst>
              </a:tr>
              <a:tr h="227800">
                <a:tc>
                  <a:txBody>
                    <a:bodyPr/>
                    <a:lstStyle/>
                    <a:p>
                      <a:pPr algn="l" fontAlgn="ctr"/>
                      <a:r>
                        <a:rPr lang="es-ES" sz="1050" u="none" strike="noStrike">
                          <a:effectLst/>
                        </a:rPr>
                        <a:t>CANTABRIA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3.330,85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3.124,39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206,46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0383612"/>
                  </a:ext>
                </a:extLst>
              </a:tr>
              <a:tr h="227800">
                <a:tc>
                  <a:txBody>
                    <a:bodyPr/>
                    <a:lstStyle/>
                    <a:p>
                      <a:pPr algn="l" fontAlgn="ctr"/>
                      <a:r>
                        <a:rPr lang="es-ES" sz="1050" u="none" strike="noStrike">
                          <a:effectLst/>
                        </a:rPr>
                        <a:t>CASTILLA Y LEÓN</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3.478,70</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3.273,49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205,21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09961141"/>
                  </a:ext>
                </a:extLst>
              </a:tr>
              <a:tr h="227800">
                <a:tc>
                  <a:txBody>
                    <a:bodyPr/>
                    <a:lstStyle/>
                    <a:p>
                      <a:pPr algn="l" fontAlgn="ctr"/>
                      <a:r>
                        <a:rPr lang="es-ES" sz="1050" u="none" strike="noStrike">
                          <a:effectLst/>
                        </a:rPr>
                        <a:t>CASTILLA-LA MANCHA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3.525,00</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3.317,29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207,71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15309728"/>
                  </a:ext>
                </a:extLst>
              </a:tr>
              <a:tr h="227800">
                <a:tc>
                  <a:txBody>
                    <a:bodyPr/>
                    <a:lstStyle/>
                    <a:p>
                      <a:pPr algn="l" fontAlgn="ctr"/>
                      <a:r>
                        <a:rPr lang="es-ES" sz="1050" u="none" strike="noStrike">
                          <a:effectLst/>
                        </a:rPr>
                        <a:t>CATALUÑA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3.635,85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3.428,14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207,71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13144292"/>
                  </a:ext>
                </a:extLst>
              </a:tr>
              <a:tr h="227800">
                <a:tc>
                  <a:txBody>
                    <a:bodyPr/>
                    <a:lstStyle/>
                    <a:p>
                      <a:pPr algn="l" fontAlgn="ctr"/>
                      <a:r>
                        <a:rPr lang="es-ES" sz="1050" u="none" strike="noStrike">
                          <a:effectLst/>
                        </a:rPr>
                        <a:t>EXTREMADURA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3.278,30</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3.068,09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210,21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84651020"/>
                  </a:ext>
                </a:extLst>
              </a:tr>
              <a:tr h="227800">
                <a:tc>
                  <a:txBody>
                    <a:bodyPr/>
                    <a:lstStyle/>
                    <a:p>
                      <a:pPr algn="l" fontAlgn="ctr"/>
                      <a:r>
                        <a:rPr lang="es-ES" sz="1050" u="none" strike="noStrike">
                          <a:effectLst/>
                        </a:rPr>
                        <a:t>GALICIA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3.398,27</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3.190,81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207,46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76161821"/>
                  </a:ext>
                </a:extLst>
              </a:tr>
              <a:tr h="227800">
                <a:tc>
                  <a:txBody>
                    <a:bodyPr/>
                    <a:lstStyle/>
                    <a:p>
                      <a:pPr algn="l" fontAlgn="ctr"/>
                      <a:r>
                        <a:rPr lang="es-ES" sz="1050" u="none" strike="noStrike">
                          <a:effectLst/>
                        </a:rPr>
                        <a:t>MADRID</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3.299,76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3.097,55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202,21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22542382"/>
                  </a:ext>
                </a:extLst>
              </a:tr>
              <a:tr h="227800">
                <a:tc>
                  <a:txBody>
                    <a:bodyPr/>
                    <a:lstStyle/>
                    <a:p>
                      <a:pPr algn="l" fontAlgn="ctr"/>
                      <a:r>
                        <a:rPr lang="es-ES" sz="1050" u="none" strike="noStrike">
                          <a:effectLst/>
                        </a:rPr>
                        <a:t>REGIÓN DE MURCIA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3.442,94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3.239,48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203,46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6000871"/>
                  </a:ext>
                </a:extLst>
              </a:tr>
              <a:tr h="227800">
                <a:tc>
                  <a:txBody>
                    <a:bodyPr/>
                    <a:lstStyle/>
                    <a:p>
                      <a:pPr algn="l" fontAlgn="ctr"/>
                      <a:r>
                        <a:rPr lang="es-ES" sz="1050" u="none" strike="noStrike">
                          <a:effectLst/>
                        </a:rPr>
                        <a:t>LA RIOJA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3.296,48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3.092,27</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204,21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60210382"/>
                  </a:ext>
                </a:extLst>
              </a:tr>
              <a:tr h="227800">
                <a:tc>
                  <a:txBody>
                    <a:bodyPr/>
                    <a:lstStyle/>
                    <a:p>
                      <a:pPr algn="l" fontAlgn="ctr"/>
                      <a:r>
                        <a:rPr lang="es-ES" sz="1050" u="none" strike="noStrike">
                          <a:effectLst/>
                        </a:rPr>
                        <a:t>C. VALENCIANA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3.418,65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3.218,44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dirty="0">
                          <a:effectLst/>
                        </a:rPr>
                        <a:t>200,21</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06960959"/>
                  </a:ext>
                </a:extLst>
              </a:tr>
            </a:tbl>
          </a:graphicData>
        </a:graphic>
      </p:graphicFrame>
      <p:pic>
        <p:nvPicPr>
          <p:cNvPr id="8" name="Imagen 7">
            <a:extLst>
              <a:ext uri="{FF2B5EF4-FFF2-40B4-BE49-F238E27FC236}">
                <a16:creationId xmlns:a16="http://schemas.microsoft.com/office/drawing/2014/main" id="{F448E6AD-A68D-AE24-97F2-AE64CD71D34E}"/>
              </a:ext>
            </a:extLst>
          </p:cNvPr>
          <p:cNvPicPr>
            <a:picLocks noChangeAspect="1"/>
          </p:cNvPicPr>
          <p:nvPr/>
        </p:nvPicPr>
        <p:blipFill>
          <a:blip r:embed="rId3"/>
          <a:stretch>
            <a:fillRect/>
          </a:stretch>
        </p:blipFill>
        <p:spPr>
          <a:xfrm>
            <a:off x="3085675" y="1419148"/>
            <a:ext cx="4970189" cy="831626"/>
          </a:xfrm>
          <a:prstGeom prst="rect">
            <a:avLst/>
          </a:prstGeom>
        </p:spPr>
      </p:pic>
      <p:pic>
        <p:nvPicPr>
          <p:cNvPr id="12" name="Imagen 11">
            <a:extLst>
              <a:ext uri="{FF2B5EF4-FFF2-40B4-BE49-F238E27FC236}">
                <a16:creationId xmlns:a16="http://schemas.microsoft.com/office/drawing/2014/main" id="{AB26A569-3C5C-48B3-4392-0F0D7A89C0BA}"/>
              </a:ext>
            </a:extLst>
          </p:cNvPr>
          <p:cNvPicPr>
            <a:picLocks noChangeAspect="1"/>
          </p:cNvPicPr>
          <p:nvPr/>
        </p:nvPicPr>
        <p:blipFill>
          <a:blip r:embed="rId4"/>
          <a:stretch>
            <a:fillRect/>
          </a:stretch>
        </p:blipFill>
        <p:spPr>
          <a:xfrm>
            <a:off x="1453107" y="1500759"/>
            <a:ext cx="1632568" cy="664417"/>
          </a:xfrm>
          <a:prstGeom prst="rect">
            <a:avLst/>
          </a:prstGeom>
        </p:spPr>
      </p:pic>
      <p:sp>
        <p:nvSpPr>
          <p:cNvPr id="13" name="CuadroTexto 12">
            <a:extLst>
              <a:ext uri="{FF2B5EF4-FFF2-40B4-BE49-F238E27FC236}">
                <a16:creationId xmlns:a16="http://schemas.microsoft.com/office/drawing/2014/main" id="{7E95FF74-E12C-4696-0296-7DB23C9B6958}"/>
              </a:ext>
            </a:extLst>
          </p:cNvPr>
          <p:cNvSpPr txBox="1"/>
          <p:nvPr/>
        </p:nvSpPr>
        <p:spPr>
          <a:xfrm>
            <a:off x="532638" y="866187"/>
            <a:ext cx="8391906" cy="400110"/>
          </a:xfrm>
          <a:prstGeom prst="rect">
            <a:avLst/>
          </a:prstGeom>
          <a:noFill/>
        </p:spPr>
        <p:txBody>
          <a:bodyPr wrap="square">
            <a:spAutoFit/>
          </a:bodyPr>
          <a:lstStyle/>
          <a:p>
            <a:pPr algn="ctr"/>
            <a:r>
              <a:rPr lang="es-ES" sz="2000" b="1" dirty="0">
                <a:effectLst/>
                <a:latin typeface="+mj-lt"/>
                <a:ea typeface="Times New Roman" panose="02020603050405020304" pitchFamily="18" charset="0"/>
              </a:rPr>
              <a:t>EJEMPLO DEFLACTACIÓN DE LA TARIFA</a:t>
            </a:r>
            <a:endParaRPr lang="es-ES" sz="4800" b="1" dirty="0">
              <a:effectLst/>
              <a:latin typeface="+mj-lt"/>
              <a:ea typeface="Times New Roman" panose="02020603050405020304" pitchFamily="18" charset="0"/>
            </a:endParaRPr>
          </a:p>
        </p:txBody>
      </p:sp>
      <p:sp>
        <p:nvSpPr>
          <p:cNvPr id="5" name="Rectángulo 4">
            <a:extLst>
              <a:ext uri="{FF2B5EF4-FFF2-40B4-BE49-F238E27FC236}">
                <a16:creationId xmlns:a16="http://schemas.microsoft.com/office/drawing/2014/main" id="{A52D33E3-14B3-0E4D-D4E8-53609E4C93F9}"/>
              </a:ext>
            </a:extLst>
          </p:cNvPr>
          <p:cNvSpPr/>
          <p:nvPr/>
        </p:nvSpPr>
        <p:spPr>
          <a:xfrm>
            <a:off x="905255" y="2952978"/>
            <a:ext cx="7771383"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623741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FC49-CB0A-7433-0035-DE17F56CCF74}"/>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E1B82C6-E21D-F64B-A85F-1567CB2CD3AA}"/>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C73995D9-8939-DD6B-71A5-5F0EC0633816}"/>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8" name="Imagen 7">
            <a:extLst>
              <a:ext uri="{FF2B5EF4-FFF2-40B4-BE49-F238E27FC236}">
                <a16:creationId xmlns:a16="http://schemas.microsoft.com/office/drawing/2014/main" id="{D3A02328-4AC0-12C7-F1DC-B7012B894ADE}"/>
              </a:ext>
            </a:extLst>
          </p:cNvPr>
          <p:cNvPicPr>
            <a:picLocks noChangeAspect="1"/>
          </p:cNvPicPr>
          <p:nvPr/>
        </p:nvPicPr>
        <p:blipFill>
          <a:blip r:embed="rId3"/>
          <a:stretch>
            <a:fillRect/>
          </a:stretch>
        </p:blipFill>
        <p:spPr>
          <a:xfrm>
            <a:off x="3085675" y="1419148"/>
            <a:ext cx="4970189" cy="831626"/>
          </a:xfrm>
          <a:prstGeom prst="rect">
            <a:avLst/>
          </a:prstGeom>
        </p:spPr>
      </p:pic>
      <p:pic>
        <p:nvPicPr>
          <p:cNvPr id="12" name="Imagen 11">
            <a:extLst>
              <a:ext uri="{FF2B5EF4-FFF2-40B4-BE49-F238E27FC236}">
                <a16:creationId xmlns:a16="http://schemas.microsoft.com/office/drawing/2014/main" id="{0FC51701-E6AE-264C-C820-F66FB524D8E5}"/>
              </a:ext>
            </a:extLst>
          </p:cNvPr>
          <p:cNvPicPr>
            <a:picLocks noChangeAspect="1"/>
          </p:cNvPicPr>
          <p:nvPr/>
        </p:nvPicPr>
        <p:blipFill>
          <a:blip r:embed="rId4"/>
          <a:stretch>
            <a:fillRect/>
          </a:stretch>
        </p:blipFill>
        <p:spPr>
          <a:xfrm>
            <a:off x="1453107" y="1500759"/>
            <a:ext cx="1632568" cy="664417"/>
          </a:xfrm>
          <a:prstGeom prst="rect">
            <a:avLst/>
          </a:prstGeom>
        </p:spPr>
      </p:pic>
      <p:sp>
        <p:nvSpPr>
          <p:cNvPr id="13" name="CuadroTexto 12">
            <a:extLst>
              <a:ext uri="{FF2B5EF4-FFF2-40B4-BE49-F238E27FC236}">
                <a16:creationId xmlns:a16="http://schemas.microsoft.com/office/drawing/2014/main" id="{3ECE5A3C-A477-3516-C2E4-A7E069566A55}"/>
              </a:ext>
            </a:extLst>
          </p:cNvPr>
          <p:cNvSpPr txBox="1"/>
          <p:nvPr/>
        </p:nvSpPr>
        <p:spPr>
          <a:xfrm>
            <a:off x="532638" y="866187"/>
            <a:ext cx="8391906" cy="400110"/>
          </a:xfrm>
          <a:prstGeom prst="rect">
            <a:avLst/>
          </a:prstGeom>
          <a:noFill/>
        </p:spPr>
        <p:txBody>
          <a:bodyPr wrap="square">
            <a:spAutoFit/>
          </a:bodyPr>
          <a:lstStyle/>
          <a:p>
            <a:pPr algn="ctr"/>
            <a:r>
              <a:rPr lang="es-ES" sz="2000" b="1" dirty="0">
                <a:effectLst/>
                <a:latin typeface="+mj-lt"/>
                <a:ea typeface="Times New Roman" panose="02020603050405020304" pitchFamily="18" charset="0"/>
              </a:rPr>
              <a:t>EJEMPLO DEFLACTACIÓN DE LA TARIFA</a:t>
            </a:r>
            <a:endParaRPr lang="es-ES" sz="4800" b="1" dirty="0">
              <a:effectLst/>
              <a:latin typeface="+mj-lt"/>
              <a:ea typeface="Times New Roman" panose="02020603050405020304" pitchFamily="18" charset="0"/>
            </a:endParaRPr>
          </a:p>
        </p:txBody>
      </p:sp>
      <p:graphicFrame>
        <p:nvGraphicFramePr>
          <p:cNvPr id="5" name="Tabla 4">
            <a:extLst>
              <a:ext uri="{FF2B5EF4-FFF2-40B4-BE49-F238E27FC236}">
                <a16:creationId xmlns:a16="http://schemas.microsoft.com/office/drawing/2014/main" id="{4A91CE09-0884-2546-504F-2681EB8E74BB}"/>
              </a:ext>
            </a:extLst>
          </p:cNvPr>
          <p:cNvGraphicFramePr>
            <a:graphicFrameLocks noGrp="1"/>
          </p:cNvGraphicFramePr>
          <p:nvPr/>
        </p:nvGraphicFramePr>
        <p:xfrm>
          <a:off x="946404" y="2478533"/>
          <a:ext cx="7786116" cy="4016145"/>
        </p:xfrm>
        <a:graphic>
          <a:graphicData uri="http://schemas.openxmlformats.org/drawingml/2006/table">
            <a:tbl>
              <a:tblPr>
                <a:tableStyleId>{2D5ABB26-0587-4C30-8999-92F81FD0307C}</a:tableStyleId>
              </a:tblPr>
              <a:tblGrid>
                <a:gridCol w="2230780">
                  <a:extLst>
                    <a:ext uri="{9D8B030D-6E8A-4147-A177-3AD203B41FA5}">
                      <a16:colId xmlns:a16="http://schemas.microsoft.com/office/drawing/2014/main" val="1890694152"/>
                    </a:ext>
                  </a:extLst>
                </a:gridCol>
                <a:gridCol w="1815752">
                  <a:extLst>
                    <a:ext uri="{9D8B030D-6E8A-4147-A177-3AD203B41FA5}">
                      <a16:colId xmlns:a16="http://schemas.microsoft.com/office/drawing/2014/main" val="1295688886"/>
                    </a:ext>
                  </a:extLst>
                </a:gridCol>
                <a:gridCol w="1854661">
                  <a:extLst>
                    <a:ext uri="{9D8B030D-6E8A-4147-A177-3AD203B41FA5}">
                      <a16:colId xmlns:a16="http://schemas.microsoft.com/office/drawing/2014/main" val="3377876780"/>
                    </a:ext>
                  </a:extLst>
                </a:gridCol>
                <a:gridCol w="1884923">
                  <a:extLst>
                    <a:ext uri="{9D8B030D-6E8A-4147-A177-3AD203B41FA5}">
                      <a16:colId xmlns:a16="http://schemas.microsoft.com/office/drawing/2014/main" val="1683791591"/>
                    </a:ext>
                  </a:extLst>
                </a:gridCol>
              </a:tblGrid>
              <a:tr h="523845">
                <a:tc>
                  <a:txBody>
                    <a:bodyPr/>
                    <a:lstStyle/>
                    <a:p>
                      <a:pPr algn="ctr" fontAlgn="ctr"/>
                      <a:r>
                        <a:rPr lang="es-ES" sz="1800" b="1" u="none" strike="noStrike" dirty="0">
                          <a:solidFill>
                            <a:srgbClr val="FF0000"/>
                          </a:solidFill>
                          <a:effectLst/>
                        </a:rPr>
                        <a:t>30.000,00</a:t>
                      </a:r>
                      <a:endParaRPr lang="es-ES" sz="18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SIN deflactar</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DEFLACTADA IPC acumulado 22-23-24 (12,5%)</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effectLst/>
                        </a:rPr>
                        <a:t>AHORRO FISCAL si deflacta IPC acumulado (12,5%)</a:t>
                      </a:r>
                      <a:endParaRPr lang="es-E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5051419"/>
                  </a:ext>
                </a:extLst>
              </a:tr>
              <a:tr h="232820">
                <a:tc>
                  <a:txBody>
                    <a:bodyPr/>
                    <a:lstStyle/>
                    <a:p>
                      <a:pPr algn="l" fontAlgn="ctr"/>
                      <a:r>
                        <a:rPr lang="es-ES" sz="1050" u="none" strike="noStrike" dirty="0">
                          <a:effectLst/>
                        </a:rPr>
                        <a:t>ANDALUCÍA</a:t>
                      </a:r>
                      <a:endParaRPr lang="es-ES" sz="105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4.864,25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4.608,69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255,56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89817119"/>
                  </a:ext>
                </a:extLst>
              </a:tr>
              <a:tr h="232820">
                <a:tc>
                  <a:txBody>
                    <a:bodyPr/>
                    <a:lstStyle/>
                    <a:p>
                      <a:pPr algn="l" fontAlgn="ctr"/>
                      <a:r>
                        <a:rPr lang="es-ES" sz="1050" u="none" strike="noStrike">
                          <a:effectLst/>
                        </a:rPr>
                        <a:t>ARAGÓN</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4.881,94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4.626,38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255,56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78803868"/>
                  </a:ext>
                </a:extLst>
              </a:tr>
              <a:tr h="232820">
                <a:tc>
                  <a:txBody>
                    <a:bodyPr/>
                    <a:lstStyle/>
                    <a:p>
                      <a:pPr algn="l" fontAlgn="ctr"/>
                      <a:r>
                        <a:rPr lang="es-ES" sz="1050" u="none" strike="noStrike">
                          <a:effectLst/>
                        </a:rPr>
                        <a:t>PRINCIPADO DE ASTURIAS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4.953,59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4.700,53</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253,06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05766309"/>
                  </a:ext>
                </a:extLst>
              </a:tr>
              <a:tr h="232820">
                <a:tc>
                  <a:txBody>
                    <a:bodyPr/>
                    <a:lstStyle/>
                    <a:p>
                      <a:pPr algn="l" fontAlgn="ctr"/>
                      <a:r>
                        <a:rPr lang="es-ES" sz="1050" u="none" strike="noStrike">
                          <a:effectLst/>
                        </a:rPr>
                        <a:t>ILLES BALEARS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4.912,38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4.658,69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253,69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36456525"/>
                  </a:ext>
                </a:extLst>
              </a:tr>
              <a:tr h="232820">
                <a:tc>
                  <a:txBody>
                    <a:bodyPr/>
                    <a:lstStyle/>
                    <a:p>
                      <a:pPr algn="l" fontAlgn="ctr"/>
                      <a:r>
                        <a:rPr lang="es-ES" sz="1050" u="none" strike="noStrike">
                          <a:effectLst/>
                        </a:rPr>
                        <a:t>ISLAS CANARIAS</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4.795,03</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4.541,97</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253,06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7491895"/>
                  </a:ext>
                </a:extLst>
              </a:tr>
              <a:tr h="232820">
                <a:tc>
                  <a:txBody>
                    <a:bodyPr/>
                    <a:lstStyle/>
                    <a:p>
                      <a:pPr algn="l" fontAlgn="ctr"/>
                      <a:r>
                        <a:rPr lang="es-ES" sz="1050" u="none" strike="noStrike">
                          <a:effectLst/>
                        </a:rPr>
                        <a:t>CANTABRIA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4.710,27</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4.455,96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254,31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03765653"/>
                  </a:ext>
                </a:extLst>
              </a:tr>
              <a:tr h="232820">
                <a:tc>
                  <a:txBody>
                    <a:bodyPr/>
                    <a:lstStyle/>
                    <a:p>
                      <a:pPr algn="l" fontAlgn="ctr"/>
                      <a:r>
                        <a:rPr lang="es-ES" sz="1050" u="none" strike="noStrike">
                          <a:effectLst/>
                        </a:rPr>
                        <a:t>CASTILLA Y LEÓN</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4.834,74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4.581,68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253,06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7944882"/>
                  </a:ext>
                </a:extLst>
              </a:tr>
              <a:tr h="232820">
                <a:tc>
                  <a:txBody>
                    <a:bodyPr/>
                    <a:lstStyle/>
                    <a:p>
                      <a:pPr algn="l" fontAlgn="ctr"/>
                      <a:r>
                        <a:rPr lang="es-ES" sz="1050" u="none" strike="noStrike">
                          <a:effectLst/>
                        </a:rPr>
                        <a:t>CASTILLA-LA MANCHA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4.927,80</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4.672,24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255,56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73079895"/>
                  </a:ext>
                </a:extLst>
              </a:tr>
              <a:tr h="232820">
                <a:tc>
                  <a:txBody>
                    <a:bodyPr/>
                    <a:lstStyle/>
                    <a:p>
                      <a:pPr algn="l" fontAlgn="ctr"/>
                      <a:r>
                        <a:rPr lang="es-ES" sz="1050" u="none" strike="noStrike">
                          <a:effectLst/>
                        </a:rPr>
                        <a:t>CATALUÑA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5.038,65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4.783,09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255,56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85159058"/>
                  </a:ext>
                </a:extLst>
              </a:tr>
              <a:tr h="232820">
                <a:tc>
                  <a:txBody>
                    <a:bodyPr/>
                    <a:lstStyle/>
                    <a:p>
                      <a:pPr algn="l" fontAlgn="ctr"/>
                      <a:r>
                        <a:rPr lang="es-ES" sz="1050" u="none" strike="noStrike">
                          <a:effectLst/>
                        </a:rPr>
                        <a:t>EXTREMADURA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4.755,70</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4.493,89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261,81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76767810"/>
                  </a:ext>
                </a:extLst>
              </a:tr>
              <a:tr h="232820">
                <a:tc>
                  <a:txBody>
                    <a:bodyPr/>
                    <a:lstStyle/>
                    <a:p>
                      <a:pPr algn="l" fontAlgn="ctr"/>
                      <a:r>
                        <a:rPr lang="es-ES" sz="1050" u="none" strike="noStrike">
                          <a:effectLst/>
                        </a:rPr>
                        <a:t>GALICIA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4.796,39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4.541,08</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255,31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88335260"/>
                  </a:ext>
                </a:extLst>
              </a:tr>
              <a:tr h="232820">
                <a:tc>
                  <a:txBody>
                    <a:bodyPr/>
                    <a:lstStyle/>
                    <a:p>
                      <a:pPr algn="l" fontAlgn="ctr"/>
                      <a:r>
                        <a:rPr lang="es-ES" sz="1050" u="none" strike="noStrike">
                          <a:effectLst/>
                        </a:rPr>
                        <a:t>MADRID</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4.599,69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4.349,63</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250,06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12740462"/>
                  </a:ext>
                </a:extLst>
              </a:tr>
              <a:tr h="232820">
                <a:tc>
                  <a:txBody>
                    <a:bodyPr/>
                    <a:lstStyle/>
                    <a:p>
                      <a:pPr algn="l" fontAlgn="ctr"/>
                      <a:r>
                        <a:rPr lang="es-ES" sz="1050" u="none" strike="noStrike">
                          <a:effectLst/>
                        </a:rPr>
                        <a:t>REGIÓN DE MURCIA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4.766,25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4.514,94</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251,31</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147417145"/>
                  </a:ext>
                </a:extLst>
              </a:tr>
              <a:tr h="232820">
                <a:tc>
                  <a:txBody>
                    <a:bodyPr/>
                    <a:lstStyle/>
                    <a:p>
                      <a:pPr algn="l" fontAlgn="ctr"/>
                      <a:r>
                        <a:rPr lang="es-ES" sz="1050" u="none" strike="noStrike">
                          <a:effectLst/>
                        </a:rPr>
                        <a:t>LA RIOJA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4.633,82</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4.381,75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252,06</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9712102"/>
                  </a:ext>
                </a:extLst>
              </a:tr>
              <a:tr h="232820">
                <a:tc>
                  <a:txBody>
                    <a:bodyPr/>
                    <a:lstStyle/>
                    <a:p>
                      <a:pPr algn="l" fontAlgn="ctr"/>
                      <a:r>
                        <a:rPr lang="es-ES" sz="1050" u="none" strike="noStrike">
                          <a:effectLst/>
                        </a:rPr>
                        <a:t>C. VALENCIANA</a:t>
                      </a:r>
                      <a:endParaRPr lang="es-ES" sz="105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4.802,85</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a:effectLst/>
                        </a:rPr>
                        <a:t>4.547,29</a:t>
                      </a:r>
                      <a:endParaRPr lang="es-E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ES" sz="1400" u="none" strike="noStrike" dirty="0">
                          <a:effectLst/>
                        </a:rPr>
                        <a:t>255,56</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47763603"/>
                  </a:ext>
                </a:extLst>
              </a:tr>
            </a:tbl>
          </a:graphicData>
        </a:graphic>
      </p:graphicFrame>
      <p:sp>
        <p:nvSpPr>
          <p:cNvPr id="3" name="Rectángulo 2">
            <a:extLst>
              <a:ext uri="{FF2B5EF4-FFF2-40B4-BE49-F238E27FC236}">
                <a16:creationId xmlns:a16="http://schemas.microsoft.com/office/drawing/2014/main" id="{5B540342-6EB4-16D3-65DF-63F293C2F10A}"/>
              </a:ext>
            </a:extLst>
          </p:cNvPr>
          <p:cNvSpPr/>
          <p:nvPr/>
        </p:nvSpPr>
        <p:spPr>
          <a:xfrm>
            <a:off x="946404" y="3031299"/>
            <a:ext cx="7771383"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142853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B6CB-7866-8860-C2F1-1C0953A2FE9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1884EE77-7E8E-9E06-E8F3-09B6953EECB8}"/>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9992B6FD-7419-7ECF-F53B-35475F4D5CCD}"/>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8" name="Imagen 7">
            <a:extLst>
              <a:ext uri="{FF2B5EF4-FFF2-40B4-BE49-F238E27FC236}">
                <a16:creationId xmlns:a16="http://schemas.microsoft.com/office/drawing/2014/main" id="{DE5557A3-3308-21F9-3526-16F131585338}"/>
              </a:ext>
            </a:extLst>
          </p:cNvPr>
          <p:cNvPicPr>
            <a:picLocks noChangeAspect="1"/>
          </p:cNvPicPr>
          <p:nvPr/>
        </p:nvPicPr>
        <p:blipFill>
          <a:blip r:embed="rId3"/>
          <a:stretch>
            <a:fillRect/>
          </a:stretch>
        </p:blipFill>
        <p:spPr>
          <a:xfrm>
            <a:off x="3085675" y="1419148"/>
            <a:ext cx="4970189" cy="831626"/>
          </a:xfrm>
          <a:prstGeom prst="rect">
            <a:avLst/>
          </a:prstGeom>
        </p:spPr>
      </p:pic>
      <p:pic>
        <p:nvPicPr>
          <p:cNvPr id="12" name="Imagen 11">
            <a:extLst>
              <a:ext uri="{FF2B5EF4-FFF2-40B4-BE49-F238E27FC236}">
                <a16:creationId xmlns:a16="http://schemas.microsoft.com/office/drawing/2014/main" id="{263D7153-0DB4-FF49-7E0B-E98ED4F313E8}"/>
              </a:ext>
            </a:extLst>
          </p:cNvPr>
          <p:cNvPicPr>
            <a:picLocks noChangeAspect="1"/>
          </p:cNvPicPr>
          <p:nvPr/>
        </p:nvPicPr>
        <p:blipFill>
          <a:blip r:embed="rId4"/>
          <a:stretch>
            <a:fillRect/>
          </a:stretch>
        </p:blipFill>
        <p:spPr>
          <a:xfrm>
            <a:off x="1453107" y="1500759"/>
            <a:ext cx="1632568" cy="664417"/>
          </a:xfrm>
          <a:prstGeom prst="rect">
            <a:avLst/>
          </a:prstGeom>
        </p:spPr>
      </p:pic>
      <p:sp>
        <p:nvSpPr>
          <p:cNvPr id="13" name="CuadroTexto 12">
            <a:extLst>
              <a:ext uri="{FF2B5EF4-FFF2-40B4-BE49-F238E27FC236}">
                <a16:creationId xmlns:a16="http://schemas.microsoft.com/office/drawing/2014/main" id="{F948AAAA-DA6A-E0D4-2752-091C1ED7800A}"/>
              </a:ext>
            </a:extLst>
          </p:cNvPr>
          <p:cNvSpPr txBox="1"/>
          <p:nvPr/>
        </p:nvSpPr>
        <p:spPr>
          <a:xfrm>
            <a:off x="532638" y="866187"/>
            <a:ext cx="8391906" cy="400110"/>
          </a:xfrm>
          <a:prstGeom prst="rect">
            <a:avLst/>
          </a:prstGeom>
          <a:noFill/>
        </p:spPr>
        <p:txBody>
          <a:bodyPr wrap="square">
            <a:spAutoFit/>
          </a:bodyPr>
          <a:lstStyle/>
          <a:p>
            <a:pPr algn="ctr"/>
            <a:r>
              <a:rPr lang="es-ES" sz="2000" b="1" dirty="0">
                <a:effectLst/>
                <a:latin typeface="+mj-lt"/>
                <a:ea typeface="Times New Roman" panose="02020603050405020304" pitchFamily="18" charset="0"/>
              </a:rPr>
              <a:t>EJEMPLO DEFLACTACIÓN DE LA TARIFA</a:t>
            </a:r>
            <a:endParaRPr lang="es-ES" sz="4800" b="1" dirty="0">
              <a:effectLst/>
              <a:latin typeface="+mj-lt"/>
              <a:ea typeface="Times New Roman" panose="02020603050405020304" pitchFamily="18" charset="0"/>
            </a:endParaRPr>
          </a:p>
        </p:txBody>
      </p:sp>
      <p:graphicFrame>
        <p:nvGraphicFramePr>
          <p:cNvPr id="3" name="Tabla 2">
            <a:extLst>
              <a:ext uri="{FF2B5EF4-FFF2-40B4-BE49-F238E27FC236}">
                <a16:creationId xmlns:a16="http://schemas.microsoft.com/office/drawing/2014/main" id="{59D7F124-6124-A8C6-408D-1913F34D3AA0}"/>
              </a:ext>
            </a:extLst>
          </p:cNvPr>
          <p:cNvGraphicFramePr>
            <a:graphicFrameLocks noGrp="1"/>
          </p:cNvGraphicFramePr>
          <p:nvPr/>
        </p:nvGraphicFramePr>
        <p:xfrm>
          <a:off x="917872" y="2485236"/>
          <a:ext cx="7659199" cy="3923502"/>
        </p:xfrm>
        <a:graphic>
          <a:graphicData uri="http://schemas.openxmlformats.org/drawingml/2006/table">
            <a:tbl>
              <a:tblPr/>
              <a:tblGrid>
                <a:gridCol w="2194417">
                  <a:extLst>
                    <a:ext uri="{9D8B030D-6E8A-4147-A177-3AD203B41FA5}">
                      <a16:colId xmlns:a16="http://schemas.microsoft.com/office/drawing/2014/main" val="151108932"/>
                    </a:ext>
                  </a:extLst>
                </a:gridCol>
                <a:gridCol w="1786155">
                  <a:extLst>
                    <a:ext uri="{9D8B030D-6E8A-4147-A177-3AD203B41FA5}">
                      <a16:colId xmlns:a16="http://schemas.microsoft.com/office/drawing/2014/main" val="827956774"/>
                    </a:ext>
                  </a:extLst>
                </a:gridCol>
                <a:gridCol w="1824429">
                  <a:extLst>
                    <a:ext uri="{9D8B030D-6E8A-4147-A177-3AD203B41FA5}">
                      <a16:colId xmlns:a16="http://schemas.microsoft.com/office/drawing/2014/main" val="1767007626"/>
                    </a:ext>
                  </a:extLst>
                </a:gridCol>
                <a:gridCol w="1854198">
                  <a:extLst>
                    <a:ext uri="{9D8B030D-6E8A-4147-A177-3AD203B41FA5}">
                      <a16:colId xmlns:a16="http://schemas.microsoft.com/office/drawing/2014/main" val="18612923"/>
                    </a:ext>
                  </a:extLst>
                </a:gridCol>
              </a:tblGrid>
              <a:tr h="451377">
                <a:tc>
                  <a:txBody>
                    <a:bodyPr/>
                    <a:lstStyle/>
                    <a:p>
                      <a:pPr algn="ctr" fontAlgn="ctr"/>
                      <a:r>
                        <a:rPr lang="es-ES" sz="1800" b="1" i="0" u="none" strike="noStrike" dirty="0">
                          <a:solidFill>
                            <a:srgbClr val="FF0000"/>
                          </a:solidFill>
                          <a:effectLst/>
                          <a:latin typeface="Calibri" panose="020F0502020204030204" pitchFamily="34" charset="0"/>
                        </a:rPr>
                        <a:t>45.000,00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SIN deflactar</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DEFLACTADA IPC acumulado 22-23-24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AHORRO FISCAL si deflacta IPC acumulado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1781184"/>
                  </a:ext>
                </a:extLst>
              </a:tr>
              <a:tr h="231475">
                <a:tc>
                  <a:txBody>
                    <a:bodyPr/>
                    <a:lstStyle/>
                    <a:p>
                      <a:pPr algn="l" fontAlgn="ctr"/>
                      <a:r>
                        <a:rPr lang="es-ES" sz="1050" b="0" i="0" u="none" strike="noStrike" dirty="0">
                          <a:solidFill>
                            <a:srgbClr val="000000"/>
                          </a:solidFill>
                          <a:effectLst/>
                          <a:latin typeface="Calibri" panose="020F0502020204030204" pitchFamily="34" charset="0"/>
                        </a:rPr>
                        <a:t>ANDALUCÍA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9.414,53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8.987,47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28729831"/>
                  </a:ext>
                </a:extLst>
              </a:tr>
              <a:tr h="231475">
                <a:tc>
                  <a:txBody>
                    <a:bodyPr/>
                    <a:lstStyle/>
                    <a:p>
                      <a:pPr algn="l" fontAlgn="ctr"/>
                      <a:r>
                        <a:rPr lang="es-ES" sz="1050" b="0" i="0" u="none" strike="noStrike">
                          <a:solidFill>
                            <a:srgbClr val="000000"/>
                          </a:solidFill>
                          <a:effectLst/>
                          <a:latin typeface="Calibri" panose="020F0502020204030204" pitchFamily="34" charset="0"/>
                        </a:rPr>
                        <a:t>ARAGÓN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9.370,62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8.943,56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7493814"/>
                  </a:ext>
                </a:extLst>
              </a:tr>
              <a:tr h="231475">
                <a:tc>
                  <a:txBody>
                    <a:bodyPr/>
                    <a:lstStyle/>
                    <a:p>
                      <a:pPr algn="l" fontAlgn="ctr"/>
                      <a:r>
                        <a:rPr lang="es-ES" sz="1050" b="0" i="0" u="none" strike="noStrike">
                          <a:solidFill>
                            <a:srgbClr val="000000"/>
                          </a:solidFill>
                          <a:effectLst/>
                          <a:latin typeface="Calibri" panose="020F0502020204030204" pitchFamily="34" charset="0"/>
                        </a:rPr>
                        <a:t>PRINCIPADO DE ASTURIAS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9.511,11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9.084,05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68187354"/>
                  </a:ext>
                </a:extLst>
              </a:tr>
              <a:tr h="231475">
                <a:tc>
                  <a:txBody>
                    <a:bodyPr/>
                    <a:lstStyle/>
                    <a:p>
                      <a:pPr algn="l" fontAlgn="ctr"/>
                      <a:r>
                        <a:rPr lang="es-ES" sz="1050" b="0" i="0" u="none" strike="noStrike">
                          <a:solidFill>
                            <a:srgbClr val="000000"/>
                          </a:solidFill>
                          <a:effectLst/>
                          <a:latin typeface="Calibri" panose="020F0502020204030204" pitchFamily="34" charset="0"/>
                        </a:rPr>
                        <a:t>ILLES BALEARS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9.514,24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9.089,68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424,56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15000732"/>
                  </a:ext>
                </a:extLst>
              </a:tr>
              <a:tr h="231475">
                <a:tc>
                  <a:txBody>
                    <a:bodyPr/>
                    <a:lstStyle/>
                    <a:p>
                      <a:pPr algn="l" fontAlgn="ctr"/>
                      <a:r>
                        <a:rPr lang="es-ES" sz="1050" b="0" i="0" u="none" strike="noStrike">
                          <a:solidFill>
                            <a:srgbClr val="000000"/>
                          </a:solidFill>
                          <a:effectLst/>
                          <a:latin typeface="Calibri" panose="020F0502020204030204" pitchFamily="34" charset="0"/>
                        </a:rPr>
                        <a:t>ISLAS CANARIAS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9.254,55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8.827,48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8541161"/>
                  </a:ext>
                </a:extLst>
              </a:tr>
              <a:tr h="231475">
                <a:tc>
                  <a:txBody>
                    <a:bodyPr/>
                    <a:lstStyle/>
                    <a:p>
                      <a:pPr algn="l" fontAlgn="ctr"/>
                      <a:r>
                        <a:rPr lang="es-ES" sz="1050" b="0" i="0" u="none" strike="noStrike">
                          <a:solidFill>
                            <a:srgbClr val="000000"/>
                          </a:solidFill>
                          <a:effectLst/>
                          <a:latin typeface="Calibri" panose="020F0502020204030204" pitchFamily="34" charset="0"/>
                        </a:rPr>
                        <a:t>CANTABRIA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dirty="0">
                          <a:solidFill>
                            <a:srgbClr val="000000"/>
                          </a:solidFill>
                          <a:effectLst/>
                          <a:latin typeface="Calibri" panose="020F0502020204030204" pitchFamily="34" charset="0"/>
                        </a:rPr>
                        <a:t>9.190,41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8.764,60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425,81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1358366"/>
                  </a:ext>
                </a:extLst>
              </a:tr>
              <a:tr h="231475">
                <a:tc>
                  <a:txBody>
                    <a:bodyPr/>
                    <a:lstStyle/>
                    <a:p>
                      <a:pPr algn="l" fontAlgn="ctr"/>
                      <a:r>
                        <a:rPr lang="es-ES" sz="1050" b="0" i="0" u="none" strike="noStrike">
                          <a:solidFill>
                            <a:srgbClr val="000000"/>
                          </a:solidFill>
                          <a:effectLst/>
                          <a:latin typeface="Calibri" panose="020F0502020204030204" pitchFamily="34" charset="0"/>
                        </a:rPr>
                        <a:t>CASTILLA Y LEÓN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9.293,58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8.866,52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84061370"/>
                  </a:ext>
                </a:extLst>
              </a:tr>
              <a:tr h="231475">
                <a:tc>
                  <a:txBody>
                    <a:bodyPr/>
                    <a:lstStyle/>
                    <a:p>
                      <a:pPr algn="l" fontAlgn="ctr"/>
                      <a:r>
                        <a:rPr lang="es-ES" sz="1050" b="0" i="0" u="none" strike="noStrike">
                          <a:solidFill>
                            <a:srgbClr val="000000"/>
                          </a:solidFill>
                          <a:effectLst/>
                          <a:latin typeface="Calibri" panose="020F0502020204030204" pitchFamily="34" charset="0"/>
                        </a:rPr>
                        <a:t>CASTILLA-LA MANCHA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9.478,08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9.051,02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57951154"/>
                  </a:ext>
                </a:extLst>
              </a:tr>
              <a:tr h="231475">
                <a:tc>
                  <a:txBody>
                    <a:bodyPr/>
                    <a:lstStyle/>
                    <a:p>
                      <a:pPr algn="l" fontAlgn="ctr"/>
                      <a:r>
                        <a:rPr lang="es-ES" sz="1050" b="0" i="0" u="none" strike="noStrike" dirty="0">
                          <a:solidFill>
                            <a:srgbClr val="000000"/>
                          </a:solidFill>
                          <a:effectLst/>
                          <a:latin typeface="Calibri" panose="020F0502020204030204" pitchFamily="34" charset="0"/>
                        </a:rPr>
                        <a:t>CATALUÑA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9.686,91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9.259,10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427,81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92212556"/>
                  </a:ext>
                </a:extLst>
              </a:tr>
              <a:tr h="231475">
                <a:tc>
                  <a:txBody>
                    <a:bodyPr/>
                    <a:lstStyle/>
                    <a:p>
                      <a:pPr algn="l" fontAlgn="ctr"/>
                      <a:r>
                        <a:rPr lang="es-ES" sz="1050" b="0" i="0" u="none" strike="noStrike">
                          <a:solidFill>
                            <a:srgbClr val="000000"/>
                          </a:solidFill>
                          <a:effectLst/>
                          <a:latin typeface="Calibri" panose="020F0502020204030204" pitchFamily="34" charset="0"/>
                        </a:rPr>
                        <a:t>EXTREMADURA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9.656,68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9.223,37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433,31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48242409"/>
                  </a:ext>
                </a:extLst>
              </a:tr>
              <a:tr h="231475">
                <a:tc>
                  <a:txBody>
                    <a:bodyPr/>
                    <a:lstStyle/>
                    <a:p>
                      <a:pPr algn="l" fontAlgn="ctr"/>
                      <a:r>
                        <a:rPr lang="es-ES" sz="1050" b="0" i="0" u="none" strike="noStrike">
                          <a:solidFill>
                            <a:srgbClr val="000000"/>
                          </a:solidFill>
                          <a:effectLst/>
                          <a:latin typeface="Calibri" panose="020F0502020204030204" pitchFamily="34" charset="0"/>
                        </a:rPr>
                        <a:t>GALICIA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9.332,65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8.905,83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426,81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86554658"/>
                  </a:ext>
                </a:extLst>
              </a:tr>
              <a:tr h="231475">
                <a:tc>
                  <a:txBody>
                    <a:bodyPr/>
                    <a:lstStyle/>
                    <a:p>
                      <a:pPr algn="l" fontAlgn="ctr"/>
                      <a:r>
                        <a:rPr lang="es-ES" sz="1050" b="0" i="0" u="none" strike="noStrike">
                          <a:solidFill>
                            <a:srgbClr val="000000"/>
                          </a:solidFill>
                          <a:effectLst/>
                          <a:latin typeface="Calibri" panose="020F0502020204030204" pitchFamily="34" charset="0"/>
                        </a:rPr>
                        <a:t>MADRID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8.884,69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8.460,38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424,31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69076327"/>
                  </a:ext>
                </a:extLst>
              </a:tr>
              <a:tr h="231475">
                <a:tc>
                  <a:txBody>
                    <a:bodyPr/>
                    <a:lstStyle/>
                    <a:p>
                      <a:pPr algn="l" fontAlgn="ctr"/>
                      <a:r>
                        <a:rPr lang="es-ES" sz="1050" b="0" i="0" u="none" strike="noStrike">
                          <a:solidFill>
                            <a:srgbClr val="000000"/>
                          </a:solidFill>
                          <a:effectLst/>
                          <a:latin typeface="Calibri" panose="020F0502020204030204" pitchFamily="34" charset="0"/>
                        </a:rPr>
                        <a:t>REGIÓN DE MURCIA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9.186,98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8.761,41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425,56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51678625"/>
                  </a:ext>
                </a:extLst>
              </a:tr>
              <a:tr h="231475">
                <a:tc>
                  <a:txBody>
                    <a:bodyPr/>
                    <a:lstStyle/>
                    <a:p>
                      <a:pPr algn="l" fontAlgn="ctr"/>
                      <a:r>
                        <a:rPr lang="es-ES" sz="1050" b="0" i="0" u="none" strike="noStrike">
                          <a:solidFill>
                            <a:srgbClr val="000000"/>
                          </a:solidFill>
                          <a:effectLst/>
                          <a:latin typeface="Calibri" panose="020F0502020204030204" pitchFamily="34" charset="0"/>
                        </a:rPr>
                        <a:t>LA RIOJA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9.022,31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8.596,58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425,73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48251717"/>
                  </a:ext>
                </a:extLst>
              </a:tr>
              <a:tr h="231475">
                <a:tc>
                  <a:txBody>
                    <a:bodyPr/>
                    <a:lstStyle/>
                    <a:p>
                      <a:pPr algn="l" fontAlgn="ctr"/>
                      <a:r>
                        <a:rPr lang="es-ES" sz="1050" b="0" i="0" u="none" strike="noStrike" dirty="0">
                          <a:solidFill>
                            <a:srgbClr val="000000"/>
                          </a:solidFill>
                          <a:effectLst/>
                          <a:latin typeface="Calibri" panose="020F0502020204030204" pitchFamily="34" charset="0"/>
                        </a:rPr>
                        <a:t>C. VALENCIANA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9.384,29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8.959,73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dirty="0">
                          <a:solidFill>
                            <a:srgbClr val="000000"/>
                          </a:solidFill>
                          <a:effectLst/>
                          <a:latin typeface="Calibri" panose="020F0502020204030204" pitchFamily="34" charset="0"/>
                        </a:rPr>
                        <a:t>424,56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2796723"/>
                  </a:ext>
                </a:extLst>
              </a:tr>
            </a:tbl>
          </a:graphicData>
        </a:graphic>
      </p:graphicFrame>
      <p:sp>
        <p:nvSpPr>
          <p:cNvPr id="5" name="Rectángulo 4">
            <a:extLst>
              <a:ext uri="{FF2B5EF4-FFF2-40B4-BE49-F238E27FC236}">
                <a16:creationId xmlns:a16="http://schemas.microsoft.com/office/drawing/2014/main" id="{BC79C585-2AE0-CF1D-C8CB-D820652DD050}"/>
              </a:ext>
            </a:extLst>
          </p:cNvPr>
          <p:cNvSpPr/>
          <p:nvPr/>
        </p:nvSpPr>
        <p:spPr>
          <a:xfrm>
            <a:off x="917872" y="2943453"/>
            <a:ext cx="7659199"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96873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600244-9E61-9AA0-9F17-032F962ED70D}"/>
              </a:ext>
            </a:extLst>
          </p:cNvPr>
          <p:cNvPicPr>
            <a:picLocks noChangeAspect="1"/>
          </p:cNvPicPr>
          <p:nvPr/>
        </p:nvPicPr>
        <p:blipFill>
          <a:blip r:embed="rId2"/>
          <a:stretch>
            <a:fillRect/>
          </a:stretch>
        </p:blipFill>
        <p:spPr>
          <a:xfrm>
            <a:off x="0" y="0"/>
            <a:ext cx="9144000" cy="6838951"/>
          </a:xfrm>
          <a:prstGeom prst="rect">
            <a:avLst/>
          </a:prstGeom>
        </p:spPr>
      </p:pic>
      <p:sp>
        <p:nvSpPr>
          <p:cNvPr id="2" name="CuadroTexto 1">
            <a:extLst>
              <a:ext uri="{FF2B5EF4-FFF2-40B4-BE49-F238E27FC236}">
                <a16:creationId xmlns:a16="http://schemas.microsoft.com/office/drawing/2014/main" id="{B4FBC9C1-7F02-8B6A-FFE2-63B34B7A6B00}"/>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CUADROS NUMÉRICOS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28B40D8-782F-954F-1595-45F84756D585}"/>
              </a:ext>
            </a:extLst>
          </p:cNvPr>
          <p:cNvSpPr txBox="1"/>
          <p:nvPr/>
        </p:nvSpPr>
        <p:spPr>
          <a:xfrm>
            <a:off x="776110" y="1872020"/>
            <a:ext cx="8124050" cy="3170099"/>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Según el cuadro </a:t>
            </a:r>
            <a:r>
              <a:rPr kumimoji="0" lang="es-ES" sz="200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1 de recaudación de las CCAA, con respecto al año anterior, </a:t>
            </a:r>
            <a:r>
              <a:rPr kumimoji="0" lang="es-ES" sz="2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la recaudación no ha sufrido apenas variación, con una disminución del 0,10 por 100.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2000" b="1" dirty="0">
              <a:solidFill>
                <a:prstClr val="black"/>
              </a:solidFill>
              <a:latin typeface="Calibri"/>
              <a:ea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En los impuestos directos, </a:t>
            </a:r>
            <a:r>
              <a:rPr kumimoji="0" lang="es-ES" sz="2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ha sido el Impuesto sobre el Patrimonio el que mayor incremento ha tenido con un 12,79 por 100 y el Impuesto sobre Sucesiones y Donaciones ha disminuido en un 1,33 por 100. </a:t>
            </a:r>
            <a:r>
              <a:rPr lang="es-ES" sz="2000" b="1" dirty="0">
                <a:solidFill>
                  <a:prstClr val="black"/>
                </a:solidFill>
                <a:latin typeface="Calibri"/>
                <a:ea typeface="Times New Roman" panose="02020603050405020304" pitchFamily="18" charset="0"/>
              </a:rPr>
              <a:t>En relación con los impuestos indirectos, </a:t>
            </a:r>
            <a:r>
              <a:rPr lang="es-ES" sz="2000" dirty="0">
                <a:solidFill>
                  <a:prstClr val="black"/>
                </a:solidFill>
                <a:latin typeface="Calibri"/>
                <a:ea typeface="Times New Roman" panose="02020603050405020304" pitchFamily="18" charset="0"/>
              </a:rPr>
              <a:t>l</a:t>
            </a:r>
            <a:r>
              <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 recaudación del </a:t>
            </a:r>
            <a:r>
              <a:rPr kumimoji="0" lang="es-ES" sz="2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ITP y AJD ha aumentado en un 14,19 por 100, </a:t>
            </a:r>
            <a:r>
              <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respecto a la del año anterior.</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0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
        <p:nvSpPr>
          <p:cNvPr id="6" name="CuadroTexto 5">
            <a:extLst>
              <a:ext uri="{FF2B5EF4-FFF2-40B4-BE49-F238E27FC236}">
                <a16:creationId xmlns:a16="http://schemas.microsoft.com/office/drawing/2014/main" id="{1AA6F940-39E4-EC51-9B91-4DE22790BC2F}"/>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748EBB49-8180-1520-5B1E-203DD0862F4F}"/>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186241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346F3-5823-6E3A-ACAB-609A0CDE5D5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740B449B-E30E-3CF2-92F0-D1901D806155}"/>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61ACA40D-FB00-CFE3-F854-3CB21A5A2171}"/>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8" name="Imagen 7">
            <a:extLst>
              <a:ext uri="{FF2B5EF4-FFF2-40B4-BE49-F238E27FC236}">
                <a16:creationId xmlns:a16="http://schemas.microsoft.com/office/drawing/2014/main" id="{06BFFA0C-23A1-76E8-C915-342E81F20282}"/>
              </a:ext>
            </a:extLst>
          </p:cNvPr>
          <p:cNvPicPr>
            <a:picLocks noChangeAspect="1"/>
          </p:cNvPicPr>
          <p:nvPr/>
        </p:nvPicPr>
        <p:blipFill>
          <a:blip r:embed="rId3"/>
          <a:stretch>
            <a:fillRect/>
          </a:stretch>
        </p:blipFill>
        <p:spPr>
          <a:xfrm>
            <a:off x="3085675" y="1419148"/>
            <a:ext cx="4970189" cy="831626"/>
          </a:xfrm>
          <a:prstGeom prst="rect">
            <a:avLst/>
          </a:prstGeom>
        </p:spPr>
      </p:pic>
      <p:pic>
        <p:nvPicPr>
          <p:cNvPr id="12" name="Imagen 11">
            <a:extLst>
              <a:ext uri="{FF2B5EF4-FFF2-40B4-BE49-F238E27FC236}">
                <a16:creationId xmlns:a16="http://schemas.microsoft.com/office/drawing/2014/main" id="{9301C4E4-6733-2616-0179-B00AFE329B49}"/>
              </a:ext>
            </a:extLst>
          </p:cNvPr>
          <p:cNvPicPr>
            <a:picLocks noChangeAspect="1"/>
          </p:cNvPicPr>
          <p:nvPr/>
        </p:nvPicPr>
        <p:blipFill>
          <a:blip r:embed="rId4"/>
          <a:stretch>
            <a:fillRect/>
          </a:stretch>
        </p:blipFill>
        <p:spPr>
          <a:xfrm>
            <a:off x="1453107" y="1500759"/>
            <a:ext cx="1632568" cy="664417"/>
          </a:xfrm>
          <a:prstGeom prst="rect">
            <a:avLst/>
          </a:prstGeom>
        </p:spPr>
      </p:pic>
      <p:sp>
        <p:nvSpPr>
          <p:cNvPr id="13" name="CuadroTexto 12">
            <a:extLst>
              <a:ext uri="{FF2B5EF4-FFF2-40B4-BE49-F238E27FC236}">
                <a16:creationId xmlns:a16="http://schemas.microsoft.com/office/drawing/2014/main" id="{09F3FC14-E3F7-D679-927E-5005F8E2C4A3}"/>
              </a:ext>
            </a:extLst>
          </p:cNvPr>
          <p:cNvSpPr txBox="1"/>
          <p:nvPr/>
        </p:nvSpPr>
        <p:spPr>
          <a:xfrm>
            <a:off x="532638" y="866187"/>
            <a:ext cx="8391906" cy="400110"/>
          </a:xfrm>
          <a:prstGeom prst="rect">
            <a:avLst/>
          </a:prstGeom>
          <a:noFill/>
        </p:spPr>
        <p:txBody>
          <a:bodyPr wrap="square">
            <a:spAutoFit/>
          </a:bodyPr>
          <a:lstStyle/>
          <a:p>
            <a:pPr algn="ctr"/>
            <a:r>
              <a:rPr lang="es-ES" sz="2000" b="1" dirty="0">
                <a:effectLst/>
                <a:latin typeface="+mj-lt"/>
                <a:ea typeface="Times New Roman" panose="02020603050405020304" pitchFamily="18" charset="0"/>
              </a:rPr>
              <a:t>EJEMPLO DEFLACTACIÓN DE LA TARIFA</a:t>
            </a:r>
            <a:endParaRPr lang="es-ES" sz="4800" b="1" dirty="0">
              <a:effectLst/>
              <a:latin typeface="+mj-lt"/>
              <a:ea typeface="Times New Roman" panose="02020603050405020304" pitchFamily="18" charset="0"/>
            </a:endParaRPr>
          </a:p>
        </p:txBody>
      </p:sp>
      <p:graphicFrame>
        <p:nvGraphicFramePr>
          <p:cNvPr id="6" name="Tabla 5">
            <a:extLst>
              <a:ext uri="{FF2B5EF4-FFF2-40B4-BE49-F238E27FC236}">
                <a16:creationId xmlns:a16="http://schemas.microsoft.com/office/drawing/2014/main" id="{58EE5620-FC01-72BB-0F31-A422875DAED4}"/>
              </a:ext>
            </a:extLst>
          </p:cNvPr>
          <p:cNvGraphicFramePr>
            <a:graphicFrameLocks noGrp="1"/>
          </p:cNvGraphicFramePr>
          <p:nvPr/>
        </p:nvGraphicFramePr>
        <p:xfrm>
          <a:off x="873252" y="2474160"/>
          <a:ext cx="7868412" cy="4052719"/>
        </p:xfrm>
        <a:graphic>
          <a:graphicData uri="http://schemas.openxmlformats.org/drawingml/2006/table">
            <a:tbl>
              <a:tblPr/>
              <a:tblGrid>
                <a:gridCol w="2254359">
                  <a:extLst>
                    <a:ext uri="{9D8B030D-6E8A-4147-A177-3AD203B41FA5}">
                      <a16:colId xmlns:a16="http://schemas.microsoft.com/office/drawing/2014/main" val="3563565681"/>
                    </a:ext>
                  </a:extLst>
                </a:gridCol>
                <a:gridCol w="1834944">
                  <a:extLst>
                    <a:ext uri="{9D8B030D-6E8A-4147-A177-3AD203B41FA5}">
                      <a16:colId xmlns:a16="http://schemas.microsoft.com/office/drawing/2014/main" val="761064635"/>
                    </a:ext>
                  </a:extLst>
                </a:gridCol>
                <a:gridCol w="1874264">
                  <a:extLst>
                    <a:ext uri="{9D8B030D-6E8A-4147-A177-3AD203B41FA5}">
                      <a16:colId xmlns:a16="http://schemas.microsoft.com/office/drawing/2014/main" val="2209233976"/>
                    </a:ext>
                  </a:extLst>
                </a:gridCol>
                <a:gridCol w="1904845">
                  <a:extLst>
                    <a:ext uri="{9D8B030D-6E8A-4147-A177-3AD203B41FA5}">
                      <a16:colId xmlns:a16="http://schemas.microsoft.com/office/drawing/2014/main" val="3466571844"/>
                    </a:ext>
                  </a:extLst>
                </a:gridCol>
              </a:tblGrid>
              <a:tr h="496459">
                <a:tc>
                  <a:txBody>
                    <a:bodyPr/>
                    <a:lstStyle/>
                    <a:p>
                      <a:pPr algn="ctr" fontAlgn="ctr"/>
                      <a:r>
                        <a:rPr lang="es-ES" sz="1800" b="1" i="0" u="none" strike="noStrike" dirty="0">
                          <a:solidFill>
                            <a:srgbClr val="FF0000"/>
                          </a:solidFill>
                          <a:effectLst/>
                          <a:latin typeface="Calibri" panose="020F0502020204030204" pitchFamily="34" charset="0"/>
                        </a:rPr>
                        <a:t>70.000,00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SIN deflactar</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DEFLACTADA IPC acumulado 22-23-24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AHORRO FISCAL si deflacta IPC acumulado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4759533"/>
                  </a:ext>
                </a:extLst>
              </a:tr>
              <a:tr h="237084">
                <a:tc>
                  <a:txBody>
                    <a:bodyPr/>
                    <a:lstStyle/>
                    <a:p>
                      <a:pPr algn="l" fontAlgn="ctr"/>
                      <a:r>
                        <a:rPr lang="es-ES" sz="1050" b="0" i="0" u="none" strike="noStrike" dirty="0">
                          <a:solidFill>
                            <a:srgbClr val="000000"/>
                          </a:solidFill>
                          <a:effectLst/>
                          <a:latin typeface="Calibri" panose="020F0502020204030204" pitchFamily="34" charset="0"/>
                        </a:rPr>
                        <a:t>ANDALUCÍA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18.657,57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18.053,92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603,65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29126076"/>
                  </a:ext>
                </a:extLst>
              </a:tr>
              <a:tr h="237084">
                <a:tc>
                  <a:txBody>
                    <a:bodyPr/>
                    <a:lstStyle/>
                    <a:p>
                      <a:pPr algn="l" fontAlgn="ctr"/>
                      <a:r>
                        <a:rPr lang="es-ES" sz="1050" b="0" i="0" u="none" strike="noStrike">
                          <a:solidFill>
                            <a:srgbClr val="000000"/>
                          </a:solidFill>
                          <a:effectLst/>
                          <a:latin typeface="Calibri" panose="020F0502020204030204" pitchFamily="34" charset="0"/>
                        </a:rPr>
                        <a:t>ARAGÓN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18.784,48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18.179,58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604,90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6461330"/>
                  </a:ext>
                </a:extLst>
              </a:tr>
              <a:tr h="237084">
                <a:tc>
                  <a:txBody>
                    <a:bodyPr/>
                    <a:lstStyle/>
                    <a:p>
                      <a:pPr algn="l" fontAlgn="ctr"/>
                      <a:r>
                        <a:rPr lang="es-ES" sz="1050" b="0" i="0" u="none" strike="noStrike">
                          <a:solidFill>
                            <a:srgbClr val="000000"/>
                          </a:solidFill>
                          <a:effectLst/>
                          <a:latin typeface="Calibri" panose="020F0502020204030204" pitchFamily="34" charset="0"/>
                        </a:rPr>
                        <a:t>PRINCIPADO DE ASTURIAS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18.910,28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18.309,13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601,15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37507221"/>
                  </a:ext>
                </a:extLst>
              </a:tr>
              <a:tr h="237084">
                <a:tc>
                  <a:txBody>
                    <a:bodyPr/>
                    <a:lstStyle/>
                    <a:p>
                      <a:pPr algn="l" fontAlgn="ctr"/>
                      <a:r>
                        <a:rPr lang="es-ES" sz="1050" b="0" i="0" u="none" strike="noStrike">
                          <a:solidFill>
                            <a:srgbClr val="000000"/>
                          </a:solidFill>
                          <a:effectLst/>
                          <a:latin typeface="Calibri" panose="020F0502020204030204" pitchFamily="34" charset="0"/>
                        </a:rPr>
                        <a:t>ILLES BALEARS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18.592,35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17.997,45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594,90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09490066"/>
                  </a:ext>
                </a:extLst>
              </a:tr>
              <a:tr h="237084">
                <a:tc>
                  <a:txBody>
                    <a:bodyPr/>
                    <a:lstStyle/>
                    <a:p>
                      <a:pPr algn="l" fontAlgn="ctr"/>
                      <a:r>
                        <a:rPr lang="es-ES" sz="1050" b="0" i="0" u="none" strike="noStrike">
                          <a:solidFill>
                            <a:srgbClr val="000000"/>
                          </a:solidFill>
                          <a:effectLst/>
                          <a:latin typeface="Calibri" panose="020F0502020204030204" pitchFamily="34" charset="0"/>
                        </a:rPr>
                        <a:t>ISLAS CANARIAS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18.720,12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18.113,97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606,15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17713937"/>
                  </a:ext>
                </a:extLst>
              </a:tr>
              <a:tr h="237084">
                <a:tc>
                  <a:txBody>
                    <a:bodyPr/>
                    <a:lstStyle/>
                    <a:p>
                      <a:pPr algn="l" fontAlgn="ctr"/>
                      <a:r>
                        <a:rPr lang="es-ES" sz="1050" b="0" i="0" u="none" strike="noStrike">
                          <a:solidFill>
                            <a:srgbClr val="000000"/>
                          </a:solidFill>
                          <a:effectLst/>
                          <a:latin typeface="Calibri" panose="020F0502020204030204" pitchFamily="34" charset="0"/>
                        </a:rPr>
                        <a:t>CANTABRIA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18.333,87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17.730,22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603,65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96402524"/>
                  </a:ext>
                </a:extLst>
              </a:tr>
              <a:tr h="237084">
                <a:tc>
                  <a:txBody>
                    <a:bodyPr/>
                    <a:lstStyle/>
                    <a:p>
                      <a:pPr algn="l" fontAlgn="ctr"/>
                      <a:r>
                        <a:rPr lang="es-ES" sz="1050" b="0" i="0" u="none" strike="noStrike">
                          <a:solidFill>
                            <a:srgbClr val="000000"/>
                          </a:solidFill>
                          <a:effectLst/>
                          <a:latin typeface="Calibri" panose="020F0502020204030204" pitchFamily="34" charset="0"/>
                        </a:rPr>
                        <a:t>CASTILLA Y LEÓN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18.692,75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18.091,60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601,15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64370934"/>
                  </a:ext>
                </a:extLst>
              </a:tr>
              <a:tr h="237084">
                <a:tc>
                  <a:txBody>
                    <a:bodyPr/>
                    <a:lstStyle/>
                    <a:p>
                      <a:pPr algn="l" fontAlgn="ctr"/>
                      <a:r>
                        <a:rPr lang="es-ES" sz="1050" b="0" i="0" u="none" strike="noStrike">
                          <a:solidFill>
                            <a:srgbClr val="000000"/>
                          </a:solidFill>
                          <a:effectLst/>
                          <a:latin typeface="Calibri" panose="020F0502020204030204" pitchFamily="34" charset="0"/>
                        </a:rPr>
                        <a:t>CASTILLA-LA MANCHA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18.721,12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18.117,47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603,65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17754643"/>
                  </a:ext>
                </a:extLst>
              </a:tr>
              <a:tr h="237084">
                <a:tc>
                  <a:txBody>
                    <a:bodyPr/>
                    <a:lstStyle/>
                    <a:p>
                      <a:pPr algn="l" fontAlgn="ctr"/>
                      <a:r>
                        <a:rPr lang="es-ES" sz="1050" b="0" i="0" u="none" strike="noStrike">
                          <a:solidFill>
                            <a:srgbClr val="000000"/>
                          </a:solidFill>
                          <a:effectLst/>
                          <a:latin typeface="Calibri" panose="020F0502020204030204" pitchFamily="34" charset="0"/>
                        </a:rPr>
                        <a:t>CATALUÑA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19.126,05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18.524,90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601,15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71529282"/>
                  </a:ext>
                </a:extLst>
              </a:tr>
              <a:tr h="237084">
                <a:tc>
                  <a:txBody>
                    <a:bodyPr/>
                    <a:lstStyle/>
                    <a:p>
                      <a:pPr algn="l" fontAlgn="ctr"/>
                      <a:r>
                        <a:rPr lang="es-ES" sz="1050" b="0" i="0" u="none" strike="noStrike">
                          <a:solidFill>
                            <a:srgbClr val="000000"/>
                          </a:solidFill>
                          <a:effectLst/>
                          <a:latin typeface="Calibri" panose="020F0502020204030204" pitchFamily="34" charset="0"/>
                        </a:rPr>
                        <a:t>EXTREMADURA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19.439,26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18.833,11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606,15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10351609"/>
                  </a:ext>
                </a:extLst>
              </a:tr>
              <a:tr h="237084">
                <a:tc>
                  <a:txBody>
                    <a:bodyPr/>
                    <a:lstStyle/>
                    <a:p>
                      <a:pPr algn="l" fontAlgn="ctr"/>
                      <a:r>
                        <a:rPr lang="es-ES" sz="1050" b="0" i="0" u="none" strike="noStrike">
                          <a:solidFill>
                            <a:srgbClr val="000000"/>
                          </a:solidFill>
                          <a:effectLst/>
                          <a:latin typeface="Calibri" panose="020F0502020204030204" pitchFamily="34" charset="0"/>
                        </a:rPr>
                        <a:t>GALICIA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18.555,77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17.952,12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603,65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5254037"/>
                  </a:ext>
                </a:extLst>
              </a:tr>
              <a:tr h="237084">
                <a:tc>
                  <a:txBody>
                    <a:bodyPr/>
                    <a:lstStyle/>
                    <a:p>
                      <a:pPr algn="l" fontAlgn="ctr"/>
                      <a:r>
                        <a:rPr lang="es-ES" sz="1050" b="0" i="0" u="none" strike="noStrike">
                          <a:solidFill>
                            <a:srgbClr val="000000"/>
                          </a:solidFill>
                          <a:effectLst/>
                          <a:latin typeface="Calibri" panose="020F0502020204030204" pitchFamily="34" charset="0"/>
                        </a:rPr>
                        <a:t>MADRID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17.908,43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17.309,78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598,65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99033809"/>
                  </a:ext>
                </a:extLst>
              </a:tr>
              <a:tr h="237084">
                <a:tc>
                  <a:txBody>
                    <a:bodyPr/>
                    <a:lstStyle/>
                    <a:p>
                      <a:pPr algn="l" fontAlgn="ctr"/>
                      <a:r>
                        <a:rPr lang="es-ES" sz="1050" b="0" i="0" u="none" strike="noStrike">
                          <a:solidFill>
                            <a:srgbClr val="000000"/>
                          </a:solidFill>
                          <a:effectLst/>
                          <a:latin typeface="Calibri" panose="020F0502020204030204" pitchFamily="34" charset="0"/>
                        </a:rPr>
                        <a:t>REGIÓN DE MURCIA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18.310,52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17.706,87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603,65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32852177"/>
                  </a:ext>
                </a:extLst>
              </a:tr>
              <a:tr h="237084">
                <a:tc>
                  <a:txBody>
                    <a:bodyPr/>
                    <a:lstStyle/>
                    <a:p>
                      <a:pPr algn="l" fontAlgn="ctr"/>
                      <a:r>
                        <a:rPr lang="es-ES" sz="1050" b="0" i="0" u="none" strike="noStrike">
                          <a:solidFill>
                            <a:srgbClr val="000000"/>
                          </a:solidFill>
                          <a:effectLst/>
                          <a:latin typeface="Calibri" panose="020F0502020204030204" pitchFamily="34" charset="0"/>
                        </a:rPr>
                        <a:t>LA RIOJA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18.378,81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17.770,16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608,65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17616778"/>
                  </a:ext>
                </a:extLst>
              </a:tr>
              <a:tr h="237084">
                <a:tc>
                  <a:txBody>
                    <a:bodyPr/>
                    <a:lstStyle/>
                    <a:p>
                      <a:pPr algn="l" fontAlgn="ctr"/>
                      <a:r>
                        <a:rPr lang="es-ES" sz="1050" b="0" i="0" u="none" strike="noStrike">
                          <a:solidFill>
                            <a:srgbClr val="000000"/>
                          </a:solidFill>
                          <a:effectLst/>
                          <a:latin typeface="Calibri" panose="020F0502020204030204" pitchFamily="34" charset="0"/>
                        </a:rPr>
                        <a:t>C. VALENCIANA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19.132,28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18.522,38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dirty="0">
                          <a:solidFill>
                            <a:srgbClr val="000000"/>
                          </a:solidFill>
                          <a:effectLst/>
                          <a:latin typeface="Calibri" panose="020F0502020204030204" pitchFamily="34" charset="0"/>
                        </a:rPr>
                        <a:t>609,90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81918965"/>
                  </a:ext>
                </a:extLst>
              </a:tr>
            </a:tbl>
          </a:graphicData>
        </a:graphic>
      </p:graphicFrame>
      <p:sp>
        <p:nvSpPr>
          <p:cNvPr id="3" name="Rectángulo 2">
            <a:extLst>
              <a:ext uri="{FF2B5EF4-FFF2-40B4-BE49-F238E27FC236}">
                <a16:creationId xmlns:a16="http://schemas.microsoft.com/office/drawing/2014/main" id="{EDD88660-B52E-C9FF-94D1-2F3AD28AC896}"/>
              </a:ext>
            </a:extLst>
          </p:cNvPr>
          <p:cNvSpPr/>
          <p:nvPr/>
        </p:nvSpPr>
        <p:spPr>
          <a:xfrm>
            <a:off x="873252" y="2962503"/>
            <a:ext cx="7868412"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517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D8F8-E0A5-12BD-C623-94085F173404}"/>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0E2CD205-A9EF-5381-87C5-ED5FA42EBFD8}"/>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6C9A0C38-57DA-95CE-E630-9AE0F3D66E6D}"/>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8" name="Imagen 7">
            <a:extLst>
              <a:ext uri="{FF2B5EF4-FFF2-40B4-BE49-F238E27FC236}">
                <a16:creationId xmlns:a16="http://schemas.microsoft.com/office/drawing/2014/main" id="{BF09FF94-3198-4334-F196-1437A02178A1}"/>
              </a:ext>
            </a:extLst>
          </p:cNvPr>
          <p:cNvPicPr>
            <a:picLocks noChangeAspect="1"/>
          </p:cNvPicPr>
          <p:nvPr/>
        </p:nvPicPr>
        <p:blipFill>
          <a:blip r:embed="rId3"/>
          <a:stretch>
            <a:fillRect/>
          </a:stretch>
        </p:blipFill>
        <p:spPr>
          <a:xfrm>
            <a:off x="3085675" y="1419148"/>
            <a:ext cx="4970189" cy="831626"/>
          </a:xfrm>
          <a:prstGeom prst="rect">
            <a:avLst/>
          </a:prstGeom>
        </p:spPr>
      </p:pic>
      <p:pic>
        <p:nvPicPr>
          <p:cNvPr id="12" name="Imagen 11">
            <a:extLst>
              <a:ext uri="{FF2B5EF4-FFF2-40B4-BE49-F238E27FC236}">
                <a16:creationId xmlns:a16="http://schemas.microsoft.com/office/drawing/2014/main" id="{D78324E5-ECF0-30AE-2E49-F050A08E8ECE}"/>
              </a:ext>
            </a:extLst>
          </p:cNvPr>
          <p:cNvPicPr>
            <a:picLocks noChangeAspect="1"/>
          </p:cNvPicPr>
          <p:nvPr/>
        </p:nvPicPr>
        <p:blipFill>
          <a:blip r:embed="rId4"/>
          <a:stretch>
            <a:fillRect/>
          </a:stretch>
        </p:blipFill>
        <p:spPr>
          <a:xfrm>
            <a:off x="1453107" y="1500759"/>
            <a:ext cx="1632568" cy="664417"/>
          </a:xfrm>
          <a:prstGeom prst="rect">
            <a:avLst/>
          </a:prstGeom>
        </p:spPr>
      </p:pic>
      <p:sp>
        <p:nvSpPr>
          <p:cNvPr id="13" name="CuadroTexto 12">
            <a:extLst>
              <a:ext uri="{FF2B5EF4-FFF2-40B4-BE49-F238E27FC236}">
                <a16:creationId xmlns:a16="http://schemas.microsoft.com/office/drawing/2014/main" id="{B977CEE9-74E6-A6FA-9656-E0113C673700}"/>
              </a:ext>
            </a:extLst>
          </p:cNvPr>
          <p:cNvSpPr txBox="1"/>
          <p:nvPr/>
        </p:nvSpPr>
        <p:spPr>
          <a:xfrm>
            <a:off x="532638" y="866187"/>
            <a:ext cx="8391906" cy="400110"/>
          </a:xfrm>
          <a:prstGeom prst="rect">
            <a:avLst/>
          </a:prstGeom>
          <a:noFill/>
        </p:spPr>
        <p:txBody>
          <a:bodyPr wrap="square">
            <a:spAutoFit/>
          </a:bodyPr>
          <a:lstStyle/>
          <a:p>
            <a:pPr algn="ctr"/>
            <a:r>
              <a:rPr lang="es-ES" sz="2000" b="1" dirty="0">
                <a:effectLst/>
                <a:latin typeface="+mj-lt"/>
                <a:ea typeface="Times New Roman" panose="02020603050405020304" pitchFamily="18" charset="0"/>
              </a:rPr>
              <a:t>EJEMPLO DEFLACTACIÓN DE LA TARIFA</a:t>
            </a:r>
            <a:endParaRPr lang="es-ES" sz="4800" b="1" dirty="0">
              <a:effectLst/>
              <a:latin typeface="+mj-lt"/>
              <a:ea typeface="Times New Roman" panose="02020603050405020304" pitchFamily="18" charset="0"/>
            </a:endParaRPr>
          </a:p>
        </p:txBody>
      </p:sp>
      <p:graphicFrame>
        <p:nvGraphicFramePr>
          <p:cNvPr id="5" name="Tabla 4">
            <a:extLst>
              <a:ext uri="{FF2B5EF4-FFF2-40B4-BE49-F238E27FC236}">
                <a16:creationId xmlns:a16="http://schemas.microsoft.com/office/drawing/2014/main" id="{3761B4EE-8BBD-090E-706B-3FA492E22703}"/>
              </a:ext>
            </a:extLst>
          </p:cNvPr>
          <p:cNvGraphicFramePr>
            <a:graphicFrameLocks noGrp="1"/>
          </p:cNvGraphicFramePr>
          <p:nvPr/>
        </p:nvGraphicFramePr>
        <p:xfrm>
          <a:off x="803998" y="2485236"/>
          <a:ext cx="7910234" cy="3954938"/>
        </p:xfrm>
        <a:graphic>
          <a:graphicData uri="http://schemas.openxmlformats.org/drawingml/2006/table">
            <a:tbl>
              <a:tblPr/>
              <a:tblGrid>
                <a:gridCol w="2266341">
                  <a:extLst>
                    <a:ext uri="{9D8B030D-6E8A-4147-A177-3AD203B41FA5}">
                      <a16:colId xmlns:a16="http://schemas.microsoft.com/office/drawing/2014/main" val="2367691995"/>
                    </a:ext>
                  </a:extLst>
                </a:gridCol>
                <a:gridCol w="1844697">
                  <a:extLst>
                    <a:ext uri="{9D8B030D-6E8A-4147-A177-3AD203B41FA5}">
                      <a16:colId xmlns:a16="http://schemas.microsoft.com/office/drawing/2014/main" val="3210950226"/>
                    </a:ext>
                  </a:extLst>
                </a:gridCol>
                <a:gridCol w="1884226">
                  <a:extLst>
                    <a:ext uri="{9D8B030D-6E8A-4147-A177-3AD203B41FA5}">
                      <a16:colId xmlns:a16="http://schemas.microsoft.com/office/drawing/2014/main" val="4182759950"/>
                    </a:ext>
                  </a:extLst>
                </a:gridCol>
                <a:gridCol w="1914970">
                  <a:extLst>
                    <a:ext uri="{9D8B030D-6E8A-4147-A177-3AD203B41FA5}">
                      <a16:colId xmlns:a16="http://schemas.microsoft.com/office/drawing/2014/main" val="258934687"/>
                    </a:ext>
                  </a:extLst>
                </a:gridCol>
              </a:tblGrid>
              <a:tr h="423743">
                <a:tc>
                  <a:txBody>
                    <a:bodyPr/>
                    <a:lstStyle/>
                    <a:p>
                      <a:pPr algn="ctr" fontAlgn="ctr"/>
                      <a:r>
                        <a:rPr lang="es-ES" sz="1800" b="1" i="0" u="none" strike="noStrike" dirty="0">
                          <a:solidFill>
                            <a:srgbClr val="FF0000"/>
                          </a:solidFill>
                          <a:effectLst/>
                          <a:latin typeface="Calibri" panose="020F0502020204030204" pitchFamily="34" charset="0"/>
                        </a:rPr>
                        <a:t>350.000,00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SIN deflactar</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DEFLACTADA IPC acumulado 22-23-24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rgbClr val="000000"/>
                          </a:solidFill>
                          <a:effectLst/>
                          <a:latin typeface="Calibri" panose="020F0502020204030204" pitchFamily="34" charset="0"/>
                        </a:rPr>
                        <a:t>AHORRO FISCAL si deflacta IPC acumulado (12,5%)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4478295"/>
                  </a:ext>
                </a:extLst>
              </a:tr>
              <a:tr h="235413">
                <a:tc>
                  <a:txBody>
                    <a:bodyPr/>
                    <a:lstStyle/>
                    <a:p>
                      <a:pPr algn="l" fontAlgn="ctr"/>
                      <a:r>
                        <a:rPr lang="es-ES" sz="1050" b="0" i="0" u="none" strike="noStrike" dirty="0">
                          <a:solidFill>
                            <a:srgbClr val="000000"/>
                          </a:solidFill>
                          <a:effectLst/>
                          <a:latin typeface="Calibri" panose="020F0502020204030204" pitchFamily="34" charset="0"/>
                        </a:rPr>
                        <a:t>ANDALUCÍA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145.292,55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143.790,49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1.502,06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35191201"/>
                  </a:ext>
                </a:extLst>
              </a:tr>
              <a:tr h="235413">
                <a:tc>
                  <a:txBody>
                    <a:bodyPr/>
                    <a:lstStyle/>
                    <a:p>
                      <a:pPr algn="l" fontAlgn="ctr"/>
                      <a:r>
                        <a:rPr lang="es-ES" sz="1050" b="0" i="0" u="none" strike="noStrike">
                          <a:solidFill>
                            <a:srgbClr val="000000"/>
                          </a:solidFill>
                          <a:effectLst/>
                          <a:latin typeface="Calibri" panose="020F0502020204030204" pitchFamily="34" charset="0"/>
                        </a:rPr>
                        <a:t>ARAGÓN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153.057,73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151.548,17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1.509,56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76974970"/>
                  </a:ext>
                </a:extLst>
              </a:tr>
              <a:tr h="235413">
                <a:tc>
                  <a:txBody>
                    <a:bodyPr/>
                    <a:lstStyle/>
                    <a:p>
                      <a:pPr algn="l" fontAlgn="ctr"/>
                      <a:r>
                        <a:rPr lang="es-ES" sz="1050" b="0" i="0" u="none" strike="noStrike">
                          <a:solidFill>
                            <a:srgbClr val="000000"/>
                          </a:solidFill>
                          <a:effectLst/>
                          <a:latin typeface="Calibri" panose="020F0502020204030204" pitchFamily="34" charset="0"/>
                        </a:rPr>
                        <a:t>PRINCIPADO DE ASTURIAS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152.671,01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151.161,45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1.509,56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7926958"/>
                  </a:ext>
                </a:extLst>
              </a:tr>
              <a:tr h="235413">
                <a:tc>
                  <a:txBody>
                    <a:bodyPr/>
                    <a:lstStyle/>
                    <a:p>
                      <a:pPr algn="l" fontAlgn="ctr"/>
                      <a:r>
                        <a:rPr lang="es-ES" sz="1050" b="0" i="0" u="none" strike="noStrike">
                          <a:solidFill>
                            <a:srgbClr val="000000"/>
                          </a:solidFill>
                          <a:effectLst/>
                          <a:latin typeface="Calibri" panose="020F0502020204030204" pitchFamily="34" charset="0"/>
                        </a:rPr>
                        <a:t>ILLES BALEARS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149.429,92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147.922,23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1.507,69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8666997"/>
                  </a:ext>
                </a:extLst>
              </a:tr>
              <a:tr h="235413">
                <a:tc>
                  <a:txBody>
                    <a:bodyPr/>
                    <a:lstStyle/>
                    <a:p>
                      <a:pPr algn="l" fontAlgn="ctr"/>
                      <a:r>
                        <a:rPr lang="es-ES" sz="1050" b="0" i="0" u="none" strike="noStrike">
                          <a:solidFill>
                            <a:srgbClr val="000000"/>
                          </a:solidFill>
                          <a:effectLst/>
                          <a:latin typeface="Calibri" panose="020F0502020204030204" pitchFamily="34" charset="0"/>
                        </a:rPr>
                        <a:t>ISLAS CANARIAS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154.158,48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152.647,67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1.510,81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7215748"/>
                  </a:ext>
                </a:extLst>
              </a:tr>
              <a:tr h="235413">
                <a:tc>
                  <a:txBody>
                    <a:bodyPr/>
                    <a:lstStyle/>
                    <a:p>
                      <a:pPr algn="l" fontAlgn="ctr"/>
                      <a:r>
                        <a:rPr lang="es-ES" sz="1050" b="0" i="0" u="none" strike="noStrike">
                          <a:solidFill>
                            <a:srgbClr val="000000"/>
                          </a:solidFill>
                          <a:effectLst/>
                          <a:latin typeface="Calibri" panose="020F0502020204030204" pitchFamily="34" charset="0"/>
                        </a:rPr>
                        <a:t>CANTABRIA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150.041,58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148.534,51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10561811"/>
                  </a:ext>
                </a:extLst>
              </a:tr>
              <a:tr h="235413">
                <a:tc>
                  <a:txBody>
                    <a:bodyPr/>
                    <a:lstStyle/>
                    <a:p>
                      <a:pPr algn="l" fontAlgn="ctr"/>
                      <a:r>
                        <a:rPr lang="es-ES" sz="1050" b="0" i="0" u="none" strike="noStrike">
                          <a:solidFill>
                            <a:srgbClr val="000000"/>
                          </a:solidFill>
                          <a:effectLst/>
                          <a:latin typeface="Calibri" panose="020F0502020204030204" pitchFamily="34" charset="0"/>
                        </a:rPr>
                        <a:t>CASTILLA Y LEÓN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142.533,02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141.033,45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1.499,56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37751823"/>
                  </a:ext>
                </a:extLst>
              </a:tr>
              <a:tr h="235413">
                <a:tc>
                  <a:txBody>
                    <a:bodyPr/>
                    <a:lstStyle/>
                    <a:p>
                      <a:pPr algn="l" fontAlgn="ctr"/>
                      <a:r>
                        <a:rPr lang="es-ES" sz="1050" b="0" i="0" u="none" strike="noStrike">
                          <a:solidFill>
                            <a:srgbClr val="000000"/>
                          </a:solidFill>
                          <a:effectLst/>
                          <a:latin typeface="Calibri" panose="020F0502020204030204" pitchFamily="34" charset="0"/>
                        </a:rPr>
                        <a:t>CASTILLA-LA MANCHA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145.356,10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143.854,04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1.502,06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79920764"/>
                  </a:ext>
                </a:extLst>
              </a:tr>
              <a:tr h="235413">
                <a:tc>
                  <a:txBody>
                    <a:bodyPr/>
                    <a:lstStyle/>
                    <a:p>
                      <a:pPr algn="l" fontAlgn="ctr"/>
                      <a:r>
                        <a:rPr lang="es-ES" sz="1050" b="0" i="0" u="none" strike="noStrike">
                          <a:solidFill>
                            <a:srgbClr val="000000"/>
                          </a:solidFill>
                          <a:effectLst/>
                          <a:latin typeface="Calibri" panose="020F0502020204030204" pitchFamily="34" charset="0"/>
                        </a:rPr>
                        <a:t>CATALUÑA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151.961,77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150.452,21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1.509,56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440661"/>
                  </a:ext>
                </a:extLst>
              </a:tr>
              <a:tr h="235413">
                <a:tc>
                  <a:txBody>
                    <a:bodyPr/>
                    <a:lstStyle/>
                    <a:p>
                      <a:pPr algn="l" fontAlgn="ctr"/>
                      <a:r>
                        <a:rPr lang="es-ES" sz="1050" b="0" i="0" u="none" strike="noStrike">
                          <a:solidFill>
                            <a:srgbClr val="000000"/>
                          </a:solidFill>
                          <a:effectLst/>
                          <a:latin typeface="Calibri" panose="020F0502020204030204" pitchFamily="34" charset="0"/>
                        </a:rPr>
                        <a:t>EXTREMADURA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152.525,51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151.017,20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1.508,31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45850622"/>
                  </a:ext>
                </a:extLst>
              </a:tr>
              <a:tr h="235413">
                <a:tc>
                  <a:txBody>
                    <a:bodyPr/>
                    <a:lstStyle/>
                    <a:p>
                      <a:pPr algn="l" fontAlgn="ctr"/>
                      <a:r>
                        <a:rPr lang="es-ES" sz="1050" b="0" i="0" u="none" strike="noStrike">
                          <a:solidFill>
                            <a:srgbClr val="000000"/>
                          </a:solidFill>
                          <a:effectLst/>
                          <a:latin typeface="Calibri" panose="020F0502020204030204" pitchFamily="34" charset="0"/>
                        </a:rPr>
                        <a:t>GALICIA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145.190,75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143.688,69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1.502,06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48229731"/>
                  </a:ext>
                </a:extLst>
              </a:tr>
              <a:tr h="235413">
                <a:tc>
                  <a:txBody>
                    <a:bodyPr/>
                    <a:lstStyle/>
                    <a:p>
                      <a:pPr algn="l" fontAlgn="ctr"/>
                      <a:r>
                        <a:rPr lang="es-ES" sz="1050" b="0" i="0" u="none" strike="noStrike">
                          <a:solidFill>
                            <a:srgbClr val="000000"/>
                          </a:solidFill>
                          <a:effectLst/>
                          <a:latin typeface="Calibri" panose="020F0502020204030204" pitchFamily="34" charset="0"/>
                        </a:rPr>
                        <a:t>MADRID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138.953,97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137.456,91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1.497,06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40610832"/>
                  </a:ext>
                </a:extLst>
              </a:tr>
              <a:tr h="235413">
                <a:tc>
                  <a:txBody>
                    <a:bodyPr/>
                    <a:lstStyle/>
                    <a:p>
                      <a:pPr algn="l" fontAlgn="ctr"/>
                      <a:r>
                        <a:rPr lang="es-ES" sz="1050" b="0" i="0" u="none" strike="noStrike">
                          <a:solidFill>
                            <a:srgbClr val="000000"/>
                          </a:solidFill>
                          <a:effectLst/>
                          <a:latin typeface="Calibri" panose="020F0502020204030204" pitchFamily="34" charset="0"/>
                        </a:rPr>
                        <a:t>REGIÓN DE MURCIA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144.945,50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143.443,44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1.502,06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4036890"/>
                  </a:ext>
                </a:extLst>
              </a:tr>
              <a:tr h="235413">
                <a:tc>
                  <a:txBody>
                    <a:bodyPr/>
                    <a:lstStyle/>
                    <a:p>
                      <a:pPr algn="l" fontAlgn="ctr"/>
                      <a:r>
                        <a:rPr lang="es-ES" sz="1050" b="0" i="0" u="none" strike="noStrike">
                          <a:solidFill>
                            <a:srgbClr val="000000"/>
                          </a:solidFill>
                          <a:effectLst/>
                          <a:latin typeface="Calibri" panose="020F0502020204030204" pitchFamily="34" charset="0"/>
                        </a:rPr>
                        <a:t>LA RIOJA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156.194,14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154.680,82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1.513,31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25718077"/>
                  </a:ext>
                </a:extLst>
              </a:tr>
              <a:tr h="235413">
                <a:tc>
                  <a:txBody>
                    <a:bodyPr/>
                    <a:lstStyle/>
                    <a:p>
                      <a:pPr algn="l" fontAlgn="ctr"/>
                      <a:r>
                        <a:rPr lang="es-ES" sz="1050" b="0" i="0" u="none" strike="noStrike">
                          <a:solidFill>
                            <a:srgbClr val="000000"/>
                          </a:solidFill>
                          <a:effectLst/>
                          <a:latin typeface="Calibri" panose="020F0502020204030204" pitchFamily="34" charset="0"/>
                        </a:rPr>
                        <a:t>C. VALENCIANA</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effectLst/>
                          <a:latin typeface="Calibri" panose="020F0502020204030204" pitchFamily="34" charset="0"/>
                        </a:rPr>
                        <a:t>162.637,69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a:solidFill>
                            <a:srgbClr val="000000"/>
                          </a:solidFill>
                          <a:effectLst/>
                          <a:latin typeface="Calibri" panose="020F0502020204030204" pitchFamily="34" charset="0"/>
                        </a:rPr>
                        <a:t>161.118,13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s-ES" sz="1400" b="0" i="0" u="none" strike="noStrike" dirty="0">
                          <a:solidFill>
                            <a:srgbClr val="000000"/>
                          </a:solidFill>
                          <a:effectLst/>
                          <a:latin typeface="Calibri" panose="020F0502020204030204" pitchFamily="34" charset="0"/>
                        </a:rPr>
                        <a:t>1.519,56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15145219"/>
                  </a:ext>
                </a:extLst>
              </a:tr>
            </a:tbl>
          </a:graphicData>
        </a:graphic>
      </p:graphicFrame>
      <p:sp>
        <p:nvSpPr>
          <p:cNvPr id="3" name="Rectángulo 2">
            <a:extLst>
              <a:ext uri="{FF2B5EF4-FFF2-40B4-BE49-F238E27FC236}">
                <a16:creationId xmlns:a16="http://schemas.microsoft.com/office/drawing/2014/main" id="{0B44EB76-587C-A288-7BB9-CCED20C83C16}"/>
              </a:ext>
            </a:extLst>
          </p:cNvPr>
          <p:cNvSpPr/>
          <p:nvPr/>
        </p:nvSpPr>
        <p:spPr>
          <a:xfrm>
            <a:off x="803998" y="2905353"/>
            <a:ext cx="7910234"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946240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C03EDD-7706-4AAD-FF50-66129E3DE618}"/>
              </a:ext>
            </a:extLst>
          </p:cNvPr>
          <p:cNvPicPr>
            <a:picLocks noChangeAspect="1"/>
          </p:cNvPicPr>
          <p:nvPr/>
        </p:nvPicPr>
        <p:blipFill>
          <a:blip r:embed="rId2"/>
          <a:stretch>
            <a:fillRect/>
          </a:stretch>
        </p:blipFill>
        <p:spPr>
          <a:xfrm>
            <a:off x="0" y="9524"/>
            <a:ext cx="9144000" cy="6838951"/>
          </a:xfrm>
          <a:prstGeom prst="rect">
            <a:avLst/>
          </a:prstGeom>
        </p:spPr>
      </p:pic>
      <p:sp>
        <p:nvSpPr>
          <p:cNvPr id="6" name="CuadroTexto 5">
            <a:extLst>
              <a:ext uri="{FF2B5EF4-FFF2-40B4-BE49-F238E27FC236}">
                <a16:creationId xmlns:a16="http://schemas.microsoft.com/office/drawing/2014/main" id="{9570541F-F002-218A-A390-484731072215}"/>
              </a:ext>
            </a:extLst>
          </p:cNvPr>
          <p:cNvSpPr txBox="1"/>
          <p:nvPr/>
        </p:nvSpPr>
        <p:spPr>
          <a:xfrm>
            <a:off x="656082" y="851279"/>
            <a:ext cx="8323326" cy="938719"/>
          </a:xfrm>
          <a:prstGeom prst="rect">
            <a:avLst/>
          </a:prstGeom>
          <a:noFill/>
        </p:spPr>
        <p:txBody>
          <a:bodyPr wrap="square">
            <a:spAutoFit/>
          </a:bodyPr>
          <a:lstStyle/>
          <a:p>
            <a:pPr algn="ctr"/>
            <a:r>
              <a:rPr lang="es-ES" b="1" dirty="0">
                <a:effectLst/>
                <a:latin typeface="Times New Roman" panose="02020603050405020304" pitchFamily="18" charset="0"/>
                <a:ea typeface="Times New Roman" panose="02020603050405020304" pitchFamily="18" charset="0"/>
              </a:rPr>
              <a:t>EJEMPLO IMPUESTO SOBRE EL PATRIMONIO 2025</a:t>
            </a:r>
            <a:endParaRPr lang="es-ES" sz="1600" dirty="0">
              <a:effectLst/>
              <a:latin typeface="Times New Roman" panose="02020603050405020304" pitchFamily="18" charset="0"/>
              <a:ea typeface="Times New Roman" panose="02020603050405020304" pitchFamily="18" charset="0"/>
            </a:endParaRPr>
          </a:p>
          <a:p>
            <a:pPr algn="l"/>
            <a:r>
              <a:rPr lang="es-ES" sz="900" b="1" dirty="0">
                <a:effectLst/>
                <a:latin typeface="Times New Roman" panose="02020603050405020304" pitchFamily="18" charset="0"/>
                <a:ea typeface="Times New Roman" panose="02020603050405020304" pitchFamily="18" charset="0"/>
              </a:rPr>
              <a:t> </a:t>
            </a:r>
          </a:p>
          <a:p>
            <a:pPr algn="just"/>
            <a:r>
              <a:rPr lang="es-ES" sz="1400" b="0" dirty="0">
                <a:effectLst/>
                <a:latin typeface="Times New Roman" panose="02020603050405020304" pitchFamily="18" charset="0"/>
                <a:ea typeface="Times New Roman" panose="02020603050405020304" pitchFamily="18" charset="0"/>
              </a:rPr>
              <a:t>Contribuyentes con diferentes patrimonios en cuyos importes ya no se tienen en cuenta los 300.000€ exentos de la vivienda habitual. El contribuyente no tiene ningún tipo de discapacidad.</a:t>
            </a:r>
            <a:endParaRPr lang="es-ES" sz="3600" b="1" dirty="0">
              <a:effectLst/>
              <a:latin typeface="Times New Roman" panose="02020603050405020304" pitchFamily="18" charset="0"/>
              <a:ea typeface="Times New Roman" panose="02020603050405020304" pitchFamily="18" charset="0"/>
            </a:endParaRPr>
          </a:p>
        </p:txBody>
      </p:sp>
      <p:sp>
        <p:nvSpPr>
          <p:cNvPr id="4" name="CuadroTexto 3">
            <a:extLst>
              <a:ext uri="{FF2B5EF4-FFF2-40B4-BE49-F238E27FC236}">
                <a16:creationId xmlns:a16="http://schemas.microsoft.com/office/drawing/2014/main" id="{2F92F8F2-5BEC-353A-F11A-C556368507A4}"/>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6808DA02-2FE8-BC6E-DA8D-EE1F99E2121B}"/>
              </a:ext>
            </a:extLst>
          </p:cNvPr>
          <p:cNvGraphicFramePr>
            <a:graphicFrameLocks noGrp="1"/>
          </p:cNvGraphicFramePr>
          <p:nvPr>
            <p:extLst>
              <p:ext uri="{D42A27DB-BD31-4B8C-83A1-F6EECF244321}">
                <p14:modId xmlns:p14="http://schemas.microsoft.com/office/powerpoint/2010/main" val="1555789038"/>
              </p:ext>
            </p:extLst>
          </p:nvPr>
        </p:nvGraphicFramePr>
        <p:xfrm>
          <a:off x="1009269" y="1890582"/>
          <a:ext cx="7616952" cy="4562860"/>
        </p:xfrm>
        <a:graphic>
          <a:graphicData uri="http://schemas.openxmlformats.org/drawingml/2006/table">
            <a:tbl>
              <a:tblPr firstRow="1" firstCol="1" bandRow="1"/>
              <a:tblGrid>
                <a:gridCol w="2683519">
                  <a:extLst>
                    <a:ext uri="{9D8B030D-6E8A-4147-A177-3AD203B41FA5}">
                      <a16:colId xmlns:a16="http://schemas.microsoft.com/office/drawing/2014/main" val="1366077789"/>
                    </a:ext>
                  </a:extLst>
                </a:gridCol>
                <a:gridCol w="1156273">
                  <a:extLst>
                    <a:ext uri="{9D8B030D-6E8A-4147-A177-3AD203B41FA5}">
                      <a16:colId xmlns:a16="http://schemas.microsoft.com/office/drawing/2014/main" val="3418168379"/>
                    </a:ext>
                  </a:extLst>
                </a:gridCol>
                <a:gridCol w="1194816">
                  <a:extLst>
                    <a:ext uri="{9D8B030D-6E8A-4147-A177-3AD203B41FA5}">
                      <a16:colId xmlns:a16="http://schemas.microsoft.com/office/drawing/2014/main" val="90493024"/>
                    </a:ext>
                  </a:extLst>
                </a:gridCol>
                <a:gridCol w="1291172">
                  <a:extLst>
                    <a:ext uri="{9D8B030D-6E8A-4147-A177-3AD203B41FA5}">
                      <a16:colId xmlns:a16="http://schemas.microsoft.com/office/drawing/2014/main" val="1077346246"/>
                    </a:ext>
                  </a:extLst>
                </a:gridCol>
                <a:gridCol w="1291172">
                  <a:extLst>
                    <a:ext uri="{9D8B030D-6E8A-4147-A177-3AD203B41FA5}">
                      <a16:colId xmlns:a16="http://schemas.microsoft.com/office/drawing/2014/main" val="1036396145"/>
                    </a:ext>
                  </a:extLst>
                </a:gridCol>
              </a:tblGrid>
              <a:tr h="228143">
                <a:tc>
                  <a:txBody>
                    <a:bodyPr/>
                    <a:lstStyle/>
                    <a:p>
                      <a:r>
                        <a:rPr lang="es-ES" sz="1400" b="1" dirty="0">
                          <a:effectLst/>
                          <a:latin typeface="Times New Roman" panose="02020603050405020304" pitchFamily="18" charset="0"/>
                          <a:ea typeface="Times New Roman" panose="02020603050405020304" pitchFamily="18" charset="0"/>
                        </a:rPr>
                        <a:t>CCAA</a:t>
                      </a:r>
                      <a:endParaRPr lang="es-ES" sz="20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b="1">
                          <a:effectLst/>
                          <a:latin typeface="Times New Roman" panose="02020603050405020304" pitchFamily="18" charset="0"/>
                          <a:ea typeface="Times New Roman" panose="02020603050405020304" pitchFamily="18" charset="0"/>
                        </a:rPr>
                        <a:t>800.000,00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b="1">
                          <a:effectLst/>
                          <a:latin typeface="Times New Roman" panose="02020603050405020304" pitchFamily="18" charset="0"/>
                          <a:ea typeface="Times New Roman" panose="02020603050405020304" pitchFamily="18" charset="0"/>
                        </a:rPr>
                        <a:t>4.000.000,00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b="1">
                          <a:effectLst/>
                          <a:latin typeface="Times New Roman" panose="02020603050405020304" pitchFamily="18" charset="0"/>
                          <a:ea typeface="Times New Roman" panose="02020603050405020304" pitchFamily="18" charset="0"/>
                        </a:rPr>
                        <a:t>15.000.000,00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b="1">
                          <a:effectLst/>
                          <a:latin typeface="Times New Roman" panose="02020603050405020304" pitchFamily="18" charset="0"/>
                          <a:ea typeface="Times New Roman" panose="02020603050405020304" pitchFamily="18" charset="0"/>
                        </a:rPr>
                        <a:t>40.000.000,00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339224"/>
                  </a:ext>
                </a:extLst>
              </a:tr>
              <a:tr h="228143">
                <a:tc>
                  <a:txBody>
                    <a:bodyPr/>
                    <a:lstStyle/>
                    <a:p>
                      <a:r>
                        <a:rPr lang="es-ES" sz="1400" dirty="0">
                          <a:effectLst/>
                          <a:latin typeface="Times New Roman" panose="02020603050405020304" pitchFamily="18" charset="0"/>
                          <a:ea typeface="Times New Roman" panose="02020603050405020304" pitchFamily="18" charset="0"/>
                        </a:rPr>
                        <a:t>ANDALUCÍA</a:t>
                      </a:r>
                      <a:endParaRPr lang="es-ES" sz="20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effectLst/>
                          <a:latin typeface="Times New Roman" panose="02020603050405020304" pitchFamily="18" charset="0"/>
                          <a:ea typeface="Times New Roman" panose="02020603050405020304" pitchFamily="18" charset="0"/>
                        </a:rPr>
                        <a:t>5.100,00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278.364,07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1.153.364,07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753813"/>
                  </a:ext>
                </a:extLst>
              </a:tr>
              <a:tr h="228143">
                <a:tc>
                  <a:txBody>
                    <a:bodyPr/>
                    <a:lstStyle/>
                    <a:p>
                      <a:r>
                        <a:rPr lang="es-ES" sz="1400">
                          <a:effectLst/>
                          <a:latin typeface="Times New Roman" panose="02020603050405020304" pitchFamily="18" charset="0"/>
                          <a:ea typeface="Times New Roman" panose="02020603050405020304" pitchFamily="18" charset="0"/>
                        </a:rPr>
                        <a:t>ARAGÓN</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36.546,37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309.810,43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1.184.810,43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898916"/>
                  </a:ext>
                </a:extLst>
              </a:tr>
              <a:tr h="228143">
                <a:tc>
                  <a:txBody>
                    <a:bodyPr/>
                    <a:lstStyle/>
                    <a:p>
                      <a:r>
                        <a:rPr lang="es-ES" sz="1400">
                          <a:effectLst/>
                          <a:latin typeface="Times New Roman" panose="02020603050405020304" pitchFamily="18" charset="0"/>
                          <a:ea typeface="Times New Roman" panose="02020603050405020304" pitchFamily="18" charset="0"/>
                        </a:rPr>
                        <a:t>PRINCIPADO DE ASTURIAS</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dirty="0">
                          <a:effectLst/>
                          <a:latin typeface="Times New Roman" panose="02020603050405020304" pitchFamily="18" charset="0"/>
                          <a:ea typeface="Times New Roman" panose="02020603050405020304" pitchFamily="18" charset="0"/>
                        </a:rPr>
                        <a:t>220,00</a:t>
                      </a:r>
                      <a:endParaRPr lang="es-ES" sz="20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41.729,48</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322.825,52</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1.072.825,52</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894676"/>
                  </a:ext>
                </a:extLst>
              </a:tr>
              <a:tr h="228143">
                <a:tc>
                  <a:txBody>
                    <a:bodyPr/>
                    <a:lstStyle/>
                    <a:p>
                      <a:r>
                        <a:rPr lang="es-ES" sz="1400">
                          <a:effectLst/>
                          <a:latin typeface="Times New Roman" panose="02020603050405020304" pitchFamily="18" charset="0"/>
                          <a:ea typeface="Times New Roman" panose="02020603050405020304" pitchFamily="18" charset="0"/>
                        </a:rPr>
                        <a:t>ILLES BALEARS</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7.473,49</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dirty="0">
                          <a:effectLst/>
                          <a:latin typeface="Times New Roman" panose="02020603050405020304" pitchFamily="18" charset="0"/>
                          <a:ea typeface="Times New Roman" panose="02020603050405020304" pitchFamily="18" charset="0"/>
                        </a:rPr>
                        <a:t>296.440,74</a:t>
                      </a:r>
                      <a:endParaRPr lang="es-ES" sz="20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1.158.940,74</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161648"/>
                  </a:ext>
                </a:extLst>
              </a:tr>
              <a:tr h="228143">
                <a:tc>
                  <a:txBody>
                    <a:bodyPr/>
                    <a:lstStyle/>
                    <a:p>
                      <a:r>
                        <a:rPr lang="es-ES" sz="1400">
                          <a:effectLst/>
                          <a:latin typeface="Times New Roman" panose="02020603050405020304" pitchFamily="18" charset="0"/>
                          <a:ea typeface="Times New Roman" panose="02020603050405020304" pitchFamily="18" charset="0"/>
                        </a:rPr>
                        <a:t>ISLAS CANARIAS</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36.546,37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309.810,43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1.184.810,43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243372"/>
                  </a:ext>
                </a:extLst>
              </a:tr>
              <a:tr h="228143">
                <a:tc>
                  <a:txBody>
                    <a:bodyPr/>
                    <a:lstStyle/>
                    <a:p>
                      <a:r>
                        <a:rPr lang="es-ES" sz="1400">
                          <a:effectLst/>
                          <a:latin typeface="Times New Roman" panose="02020603050405020304" pitchFamily="18" charset="0"/>
                          <a:ea typeface="Times New Roman" panose="02020603050405020304" pitchFamily="18" charset="0"/>
                        </a:rPr>
                        <a:t>CANTABRIA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5.100,00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278.364,07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1.088.944,05</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2138189"/>
                  </a:ext>
                </a:extLst>
              </a:tr>
              <a:tr h="228143">
                <a:tc>
                  <a:txBody>
                    <a:bodyPr/>
                    <a:lstStyle/>
                    <a:p>
                      <a:r>
                        <a:rPr lang="es-ES" sz="1400">
                          <a:effectLst/>
                          <a:latin typeface="Times New Roman" panose="02020603050405020304" pitchFamily="18" charset="0"/>
                          <a:ea typeface="Times New Roman" panose="02020603050405020304" pitchFamily="18" charset="0"/>
                        </a:rPr>
                        <a:t>CASTILLA Y LEÓN</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36.546,37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309.810,43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1.184.810,43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334875"/>
                  </a:ext>
                </a:extLst>
              </a:tr>
              <a:tr h="228143">
                <a:tc>
                  <a:txBody>
                    <a:bodyPr/>
                    <a:lstStyle/>
                    <a:p>
                      <a:r>
                        <a:rPr lang="es-ES" sz="1400">
                          <a:effectLst/>
                          <a:latin typeface="Times New Roman" panose="02020603050405020304" pitchFamily="18" charset="0"/>
                          <a:ea typeface="Times New Roman" panose="02020603050405020304" pitchFamily="18" charset="0"/>
                        </a:rPr>
                        <a:t>CASTILLA-LA MANCHA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36.546,37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309.810,43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1.184.810,43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192177"/>
                  </a:ext>
                </a:extLst>
              </a:tr>
              <a:tr h="228143">
                <a:tc>
                  <a:txBody>
                    <a:bodyPr/>
                    <a:lstStyle/>
                    <a:p>
                      <a:r>
                        <a:rPr lang="es-ES" sz="1400">
                          <a:effectLst/>
                          <a:latin typeface="Times New Roman" panose="02020603050405020304" pitchFamily="18" charset="0"/>
                          <a:ea typeface="Times New Roman" panose="02020603050405020304" pitchFamily="18" charset="0"/>
                        </a:rPr>
                        <a:t>CATALUÑA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769,51</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41.943,70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297.463,93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1.127.313,93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856714"/>
                  </a:ext>
                </a:extLst>
              </a:tr>
              <a:tr h="228143">
                <a:tc>
                  <a:txBody>
                    <a:bodyPr/>
                    <a:lstStyle/>
                    <a:p>
                      <a:r>
                        <a:rPr lang="es-ES" sz="1400">
                          <a:effectLst/>
                          <a:latin typeface="Times New Roman" panose="02020603050405020304" pitchFamily="18" charset="0"/>
                          <a:ea typeface="Times New Roman" panose="02020603050405020304" pitchFamily="18" charset="0"/>
                        </a:rPr>
                        <a:t>EXTREMADURA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68661676"/>
                  </a:ext>
                </a:extLst>
              </a:tr>
              <a:tr h="228143">
                <a:tc>
                  <a:txBody>
                    <a:bodyPr/>
                    <a:lstStyle/>
                    <a:p>
                      <a:r>
                        <a:rPr lang="es-ES" sz="1400">
                          <a:effectLst/>
                          <a:latin typeface="Times New Roman" panose="02020603050405020304" pitchFamily="18" charset="0"/>
                          <a:ea typeface="Times New Roman" panose="02020603050405020304" pitchFamily="18" charset="0"/>
                        </a:rPr>
                        <a:t>GALICIA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23.373,18</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309.810,43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1.184.810,43</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71753"/>
                  </a:ext>
                </a:extLst>
              </a:tr>
              <a:tr h="228143">
                <a:tc>
                  <a:txBody>
                    <a:bodyPr/>
                    <a:lstStyle/>
                    <a:p>
                      <a:r>
                        <a:rPr lang="es-ES" sz="1400">
                          <a:effectLst/>
                          <a:latin typeface="Times New Roman" panose="02020603050405020304" pitchFamily="18" charset="0"/>
                          <a:ea typeface="Times New Roman" panose="02020603050405020304" pitchFamily="18" charset="0"/>
                        </a:rPr>
                        <a:t>MADRID</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effectLst/>
                          <a:latin typeface="Times New Roman" panose="02020603050405020304" pitchFamily="18" charset="0"/>
                          <a:ea typeface="Times New Roman" panose="02020603050405020304" pitchFamily="18" charset="0"/>
                        </a:rPr>
                        <a:t>5.100,00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278.364,07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1.153.364,07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581560"/>
                  </a:ext>
                </a:extLst>
              </a:tr>
              <a:tr h="228143">
                <a:tc>
                  <a:txBody>
                    <a:bodyPr/>
                    <a:lstStyle/>
                    <a:p>
                      <a:r>
                        <a:rPr lang="es-ES" sz="1400">
                          <a:effectLst/>
                          <a:latin typeface="Times New Roman" panose="02020603050405020304" pitchFamily="18" charset="0"/>
                          <a:ea typeface="Times New Roman" panose="02020603050405020304" pitchFamily="18" charset="0"/>
                        </a:rPr>
                        <a:t>REGIÓN DE MURCIA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240,00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43.855,64</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328.524,47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1.078.524,47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338244"/>
                  </a:ext>
                </a:extLst>
              </a:tr>
              <a:tr h="228143">
                <a:tc>
                  <a:txBody>
                    <a:bodyPr/>
                    <a:lstStyle/>
                    <a:p>
                      <a:r>
                        <a:rPr lang="es-ES" sz="1400">
                          <a:effectLst/>
                          <a:latin typeface="Times New Roman" panose="02020603050405020304" pitchFamily="18" charset="0"/>
                          <a:ea typeface="Times New Roman" panose="02020603050405020304" pitchFamily="18" charset="0"/>
                        </a:rPr>
                        <a:t>LA RIOJA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effectLst/>
                          <a:latin typeface="Times New Roman" panose="02020603050405020304" pitchFamily="18" charset="0"/>
                          <a:ea typeface="Times New Roman" panose="02020603050405020304" pitchFamily="18" charset="0"/>
                        </a:rPr>
                        <a:t>5.100,00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278.364,07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1.153.364,07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31070"/>
                  </a:ext>
                </a:extLst>
              </a:tr>
              <a:tr h="228143">
                <a:tc>
                  <a:txBody>
                    <a:bodyPr/>
                    <a:lstStyle/>
                    <a:p>
                      <a:r>
                        <a:rPr lang="es-ES" sz="1400">
                          <a:effectLst/>
                          <a:latin typeface="Times New Roman" panose="02020603050405020304" pitchFamily="18" charset="0"/>
                          <a:ea typeface="Times New Roman" panose="02020603050405020304" pitchFamily="18" charset="0"/>
                        </a:rPr>
                        <a:t>C. VALENCIANA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909,44</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49.766,32</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362.201,57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1.237.201,57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1335298"/>
                  </a:ext>
                </a:extLst>
              </a:tr>
              <a:tr h="228143">
                <a:tc>
                  <a:txBody>
                    <a:bodyPr/>
                    <a:lstStyle/>
                    <a:p>
                      <a:r>
                        <a:rPr lang="es-ES" sz="1400">
                          <a:effectLst/>
                          <a:latin typeface="Times New Roman" panose="02020603050405020304" pitchFamily="18" charset="0"/>
                          <a:ea typeface="Times New Roman" panose="02020603050405020304" pitchFamily="18" charset="0"/>
                        </a:rPr>
                        <a:t>NAVARRA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475,59</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32.364,07</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278.364,04</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1.153.364,04</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268914"/>
                  </a:ext>
                </a:extLst>
              </a:tr>
              <a:tr h="228143">
                <a:tc>
                  <a:txBody>
                    <a:bodyPr/>
                    <a:lstStyle/>
                    <a:p>
                      <a:r>
                        <a:rPr lang="es-ES" sz="1400">
                          <a:effectLst/>
                          <a:latin typeface="Times New Roman" panose="02020603050405020304" pitchFamily="18" charset="0"/>
                          <a:ea typeface="Times New Roman" panose="02020603050405020304" pitchFamily="18" charset="0"/>
                        </a:rPr>
                        <a:t>BIZKAIA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effectLst/>
                          <a:latin typeface="Times New Roman" panose="02020603050405020304" pitchFamily="18" charset="0"/>
                          <a:ea typeface="Times New Roman" panose="02020603050405020304" pitchFamily="18" charset="0"/>
                        </a:rPr>
                        <a:t>22.400,00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210.400,00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710.400,00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554792"/>
                  </a:ext>
                </a:extLst>
              </a:tr>
              <a:tr h="228143">
                <a:tc>
                  <a:txBody>
                    <a:bodyPr/>
                    <a:lstStyle/>
                    <a:p>
                      <a:r>
                        <a:rPr lang="es-ES" sz="1400">
                          <a:effectLst/>
                          <a:latin typeface="Times New Roman" panose="02020603050405020304" pitchFamily="18" charset="0"/>
                          <a:ea typeface="Times New Roman" panose="02020603050405020304" pitchFamily="18" charset="0"/>
                        </a:rPr>
                        <a:t>GIPUZKOA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32.700,00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257.300,00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882.300,00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874897"/>
                  </a:ext>
                </a:extLst>
              </a:tr>
              <a:tr h="228143">
                <a:tc>
                  <a:txBody>
                    <a:bodyPr/>
                    <a:lstStyle/>
                    <a:p>
                      <a:r>
                        <a:rPr lang="es-ES" sz="1400">
                          <a:effectLst/>
                          <a:latin typeface="Times New Roman" panose="02020603050405020304" pitchFamily="18" charset="0"/>
                          <a:ea typeface="Times New Roman" panose="02020603050405020304" pitchFamily="18" charset="0"/>
                        </a:rPr>
                        <a:t>ÁLAVA</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s-ES" sz="1400">
                          <a:effectLst/>
                          <a:latin typeface="Times New Roman" panose="02020603050405020304" pitchFamily="18" charset="0"/>
                          <a:ea typeface="Times New Roman" panose="02020603050405020304" pitchFamily="18" charset="0"/>
                        </a:rPr>
                        <a:t>31.000,00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254.800,00</a:t>
                      </a:r>
                      <a:endParaRPr lang="es-ES" sz="20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dirty="0">
                          <a:effectLst/>
                          <a:latin typeface="Times New Roman" panose="02020603050405020304" pitchFamily="18" charset="0"/>
                          <a:ea typeface="Times New Roman" panose="02020603050405020304" pitchFamily="18" charset="0"/>
                        </a:rPr>
                        <a:t>879.800,00</a:t>
                      </a:r>
                      <a:endParaRPr lang="es-ES" sz="20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931542"/>
                  </a:ext>
                </a:extLst>
              </a:tr>
            </a:tbl>
          </a:graphicData>
        </a:graphic>
      </p:graphicFrame>
      <p:sp>
        <p:nvSpPr>
          <p:cNvPr id="2" name="Rectángulo 1">
            <a:extLst>
              <a:ext uri="{FF2B5EF4-FFF2-40B4-BE49-F238E27FC236}">
                <a16:creationId xmlns:a16="http://schemas.microsoft.com/office/drawing/2014/main" id="{083A6F68-2E3D-63C1-97C9-72C3C06282B0}"/>
              </a:ext>
            </a:extLst>
          </p:cNvPr>
          <p:cNvSpPr/>
          <p:nvPr/>
        </p:nvSpPr>
        <p:spPr>
          <a:xfrm>
            <a:off x="1009269" y="2086203"/>
            <a:ext cx="7667369" cy="2381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99040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3BE3-D6C4-5B91-38F9-B997F3CE53F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4B7A373-2EAF-1F4B-8449-01F85A96D313}"/>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17ACD6F6-7879-CD98-F6BE-C2671942836A}"/>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9E0BD0E6-C3FF-A490-80C5-7A2B98CC7012}"/>
              </a:ext>
            </a:extLst>
          </p:cNvPr>
          <p:cNvPicPr>
            <a:picLocks noChangeAspect="1"/>
          </p:cNvPicPr>
          <p:nvPr/>
        </p:nvPicPr>
        <p:blipFill>
          <a:blip r:embed="rId3"/>
          <a:stretch>
            <a:fillRect/>
          </a:stretch>
        </p:blipFill>
        <p:spPr>
          <a:xfrm>
            <a:off x="608314" y="786440"/>
            <a:ext cx="4085296" cy="3041888"/>
          </a:xfrm>
          <a:prstGeom prst="rect">
            <a:avLst/>
          </a:prstGeom>
        </p:spPr>
      </p:pic>
      <p:pic>
        <p:nvPicPr>
          <p:cNvPr id="9" name="Imagen 8">
            <a:extLst>
              <a:ext uri="{FF2B5EF4-FFF2-40B4-BE49-F238E27FC236}">
                <a16:creationId xmlns:a16="http://schemas.microsoft.com/office/drawing/2014/main" id="{EBA66D9F-772A-D23C-4935-A1F51A2A178E}"/>
              </a:ext>
            </a:extLst>
          </p:cNvPr>
          <p:cNvPicPr>
            <a:picLocks noChangeAspect="1"/>
          </p:cNvPicPr>
          <p:nvPr/>
        </p:nvPicPr>
        <p:blipFill>
          <a:blip r:embed="rId4"/>
          <a:stretch>
            <a:fillRect/>
          </a:stretch>
        </p:blipFill>
        <p:spPr>
          <a:xfrm>
            <a:off x="4876156" y="789957"/>
            <a:ext cx="4085297" cy="2972039"/>
          </a:xfrm>
          <a:prstGeom prst="rect">
            <a:avLst/>
          </a:prstGeom>
        </p:spPr>
      </p:pic>
      <p:pic>
        <p:nvPicPr>
          <p:cNvPr id="11" name="Imagen 10">
            <a:extLst>
              <a:ext uri="{FF2B5EF4-FFF2-40B4-BE49-F238E27FC236}">
                <a16:creationId xmlns:a16="http://schemas.microsoft.com/office/drawing/2014/main" id="{12331C6E-0264-703F-06F9-215D8E23E696}"/>
              </a:ext>
            </a:extLst>
          </p:cNvPr>
          <p:cNvPicPr>
            <a:picLocks noChangeAspect="1"/>
          </p:cNvPicPr>
          <p:nvPr/>
        </p:nvPicPr>
        <p:blipFill>
          <a:blip r:embed="rId5"/>
          <a:stretch>
            <a:fillRect/>
          </a:stretch>
        </p:blipFill>
        <p:spPr>
          <a:xfrm>
            <a:off x="608315" y="3987869"/>
            <a:ext cx="4155710" cy="2701065"/>
          </a:xfrm>
          <a:prstGeom prst="rect">
            <a:avLst/>
          </a:prstGeom>
        </p:spPr>
      </p:pic>
      <p:pic>
        <p:nvPicPr>
          <p:cNvPr id="13" name="Imagen 12">
            <a:extLst>
              <a:ext uri="{FF2B5EF4-FFF2-40B4-BE49-F238E27FC236}">
                <a16:creationId xmlns:a16="http://schemas.microsoft.com/office/drawing/2014/main" id="{A6C23FA3-D941-F683-46A8-9AF2EDFBFCF0}"/>
              </a:ext>
            </a:extLst>
          </p:cNvPr>
          <p:cNvPicPr>
            <a:picLocks noChangeAspect="1"/>
          </p:cNvPicPr>
          <p:nvPr/>
        </p:nvPicPr>
        <p:blipFill>
          <a:blip r:embed="rId6"/>
          <a:stretch>
            <a:fillRect/>
          </a:stretch>
        </p:blipFill>
        <p:spPr>
          <a:xfrm>
            <a:off x="4876156" y="3987870"/>
            <a:ext cx="4116547" cy="2851842"/>
          </a:xfrm>
          <a:prstGeom prst="rect">
            <a:avLst/>
          </a:prstGeom>
        </p:spPr>
      </p:pic>
      <p:sp>
        <p:nvSpPr>
          <p:cNvPr id="2" name="Rectángulo 1">
            <a:extLst>
              <a:ext uri="{FF2B5EF4-FFF2-40B4-BE49-F238E27FC236}">
                <a16:creationId xmlns:a16="http://schemas.microsoft.com/office/drawing/2014/main" id="{1D75119E-6E19-18D1-89F1-1F0CF40A6E39}"/>
              </a:ext>
            </a:extLst>
          </p:cNvPr>
          <p:cNvSpPr/>
          <p:nvPr/>
        </p:nvSpPr>
        <p:spPr>
          <a:xfrm rot="16200000">
            <a:off x="2468249" y="1942689"/>
            <a:ext cx="1381124" cy="112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5" name="Rectángulo 4">
            <a:extLst>
              <a:ext uri="{FF2B5EF4-FFF2-40B4-BE49-F238E27FC236}">
                <a16:creationId xmlns:a16="http://schemas.microsoft.com/office/drawing/2014/main" id="{26865EDC-A568-0EAA-B0AC-9C80897365F5}"/>
              </a:ext>
            </a:extLst>
          </p:cNvPr>
          <p:cNvSpPr/>
          <p:nvPr/>
        </p:nvSpPr>
        <p:spPr>
          <a:xfrm rot="16200000">
            <a:off x="7173599" y="2015678"/>
            <a:ext cx="1381124" cy="112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Rectángulo 5">
            <a:extLst>
              <a:ext uri="{FF2B5EF4-FFF2-40B4-BE49-F238E27FC236}">
                <a16:creationId xmlns:a16="http://schemas.microsoft.com/office/drawing/2014/main" id="{FFA831B8-C863-A7E8-EC1D-CF47F9B37A14}"/>
              </a:ext>
            </a:extLst>
          </p:cNvPr>
          <p:cNvSpPr/>
          <p:nvPr/>
        </p:nvSpPr>
        <p:spPr>
          <a:xfrm rot="16200000">
            <a:off x="2476734" y="4920082"/>
            <a:ext cx="1252138" cy="11201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Rectángulo 7">
            <a:extLst>
              <a:ext uri="{FF2B5EF4-FFF2-40B4-BE49-F238E27FC236}">
                <a16:creationId xmlns:a16="http://schemas.microsoft.com/office/drawing/2014/main" id="{4B50C106-4B7B-1587-C990-3EA598635816}"/>
              </a:ext>
            </a:extLst>
          </p:cNvPr>
          <p:cNvSpPr/>
          <p:nvPr/>
        </p:nvSpPr>
        <p:spPr>
          <a:xfrm rot="16200000">
            <a:off x="6255513" y="4902021"/>
            <a:ext cx="1152000" cy="144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203456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CCAD5D-3A05-BFA9-3A89-541327729760}"/>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480C24DA-4FD7-7ADE-35C7-053792B88530}"/>
              </a:ext>
            </a:extLst>
          </p:cNvPr>
          <p:cNvSpPr txBox="1"/>
          <p:nvPr/>
        </p:nvSpPr>
        <p:spPr>
          <a:xfrm>
            <a:off x="626701" y="810516"/>
            <a:ext cx="8375568" cy="646331"/>
          </a:xfrm>
          <a:prstGeom prst="rect">
            <a:avLst/>
          </a:prstGeom>
          <a:noFill/>
        </p:spPr>
        <p:txBody>
          <a:bodyPr wrap="square">
            <a:spAutoFit/>
          </a:bodyPr>
          <a:lstStyle/>
          <a:p>
            <a:pPr algn="ctr"/>
            <a:r>
              <a:rPr lang="es-ES" sz="1600" b="1" dirty="0">
                <a:effectLst/>
                <a:latin typeface="Times New Roman" panose="02020603050405020304" pitchFamily="18" charset="0"/>
                <a:ea typeface="Times New Roman" panose="02020603050405020304" pitchFamily="18" charset="0"/>
              </a:rPr>
              <a:t>EJEMPLO IMPUESTO SOBRE SUCESIONES 2025</a:t>
            </a:r>
            <a:endParaRPr lang="es-ES" sz="3600" b="1" dirty="0">
              <a:effectLst/>
              <a:latin typeface="Times New Roman" panose="02020603050405020304" pitchFamily="18" charset="0"/>
              <a:ea typeface="Times New Roman" panose="02020603050405020304" pitchFamily="18" charset="0"/>
            </a:endParaRPr>
          </a:p>
          <a:p>
            <a:pPr algn="ctr"/>
            <a:r>
              <a:rPr lang="es-ES" sz="800" b="1" dirty="0">
                <a:effectLst/>
                <a:latin typeface="Times New Roman" panose="02020603050405020304" pitchFamily="18" charset="0"/>
                <a:ea typeface="Times New Roman" panose="02020603050405020304" pitchFamily="18" charset="0"/>
              </a:rPr>
              <a:t> </a:t>
            </a:r>
          </a:p>
          <a:p>
            <a:pPr algn="just"/>
            <a:r>
              <a:rPr lang="es-ES" sz="1200" b="0" dirty="0">
                <a:effectLst/>
                <a:latin typeface="Times New Roman" panose="02020603050405020304" pitchFamily="18" charset="0"/>
                <a:ea typeface="Times New Roman" panose="02020603050405020304" pitchFamily="18" charset="0"/>
              </a:rPr>
              <a:t>Soltero de 30 años hereda bienes de su padre por un valor de 800.000€, de los que 200.000€ corresponden a la vivienda del fallecido.</a:t>
            </a:r>
            <a:endParaRPr lang="es-ES" sz="3200" b="1"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E0F1DBD5-3040-34D2-1E81-C29AE63D7D02}"/>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4F653EFE-2401-A601-E56C-E321668E39E8}"/>
              </a:ext>
            </a:extLst>
          </p:cNvPr>
          <p:cNvGraphicFramePr>
            <a:graphicFrameLocks noGrp="1"/>
          </p:cNvGraphicFramePr>
          <p:nvPr>
            <p:extLst>
              <p:ext uri="{D42A27DB-BD31-4B8C-83A1-F6EECF244321}">
                <p14:modId xmlns:p14="http://schemas.microsoft.com/office/powerpoint/2010/main" val="2562279309"/>
              </p:ext>
            </p:extLst>
          </p:nvPr>
        </p:nvGraphicFramePr>
        <p:xfrm>
          <a:off x="273931" y="1529118"/>
          <a:ext cx="8728338" cy="5237449"/>
        </p:xfrm>
        <a:graphic>
          <a:graphicData uri="http://schemas.openxmlformats.org/drawingml/2006/table">
            <a:tbl>
              <a:tblPr firstRow="1" firstCol="1" bandRow="1"/>
              <a:tblGrid>
                <a:gridCol w="1096944">
                  <a:extLst>
                    <a:ext uri="{9D8B030D-6E8A-4147-A177-3AD203B41FA5}">
                      <a16:colId xmlns:a16="http://schemas.microsoft.com/office/drawing/2014/main" val="3553471973"/>
                    </a:ext>
                  </a:extLst>
                </a:gridCol>
                <a:gridCol w="673536">
                  <a:extLst>
                    <a:ext uri="{9D8B030D-6E8A-4147-A177-3AD203B41FA5}">
                      <a16:colId xmlns:a16="http://schemas.microsoft.com/office/drawing/2014/main" val="680298107"/>
                    </a:ext>
                  </a:extLst>
                </a:gridCol>
                <a:gridCol w="549313">
                  <a:extLst>
                    <a:ext uri="{9D8B030D-6E8A-4147-A177-3AD203B41FA5}">
                      <a16:colId xmlns:a16="http://schemas.microsoft.com/office/drawing/2014/main" val="2918015252"/>
                    </a:ext>
                  </a:extLst>
                </a:gridCol>
                <a:gridCol w="558368">
                  <a:extLst>
                    <a:ext uri="{9D8B030D-6E8A-4147-A177-3AD203B41FA5}">
                      <a16:colId xmlns:a16="http://schemas.microsoft.com/office/drawing/2014/main" val="3316035390"/>
                    </a:ext>
                  </a:extLst>
                </a:gridCol>
                <a:gridCol w="920074">
                  <a:extLst>
                    <a:ext uri="{9D8B030D-6E8A-4147-A177-3AD203B41FA5}">
                      <a16:colId xmlns:a16="http://schemas.microsoft.com/office/drawing/2014/main" val="4130404570"/>
                    </a:ext>
                  </a:extLst>
                </a:gridCol>
                <a:gridCol w="645246">
                  <a:extLst>
                    <a:ext uri="{9D8B030D-6E8A-4147-A177-3AD203B41FA5}">
                      <a16:colId xmlns:a16="http://schemas.microsoft.com/office/drawing/2014/main" val="3704442585"/>
                    </a:ext>
                  </a:extLst>
                </a:gridCol>
                <a:gridCol w="640674">
                  <a:extLst>
                    <a:ext uri="{9D8B030D-6E8A-4147-A177-3AD203B41FA5}">
                      <a16:colId xmlns:a16="http://schemas.microsoft.com/office/drawing/2014/main" val="696511550"/>
                    </a:ext>
                  </a:extLst>
                </a:gridCol>
                <a:gridCol w="523358">
                  <a:extLst>
                    <a:ext uri="{9D8B030D-6E8A-4147-A177-3AD203B41FA5}">
                      <a16:colId xmlns:a16="http://schemas.microsoft.com/office/drawing/2014/main" val="3981915183"/>
                    </a:ext>
                  </a:extLst>
                </a:gridCol>
                <a:gridCol w="558368">
                  <a:extLst>
                    <a:ext uri="{9D8B030D-6E8A-4147-A177-3AD203B41FA5}">
                      <a16:colId xmlns:a16="http://schemas.microsoft.com/office/drawing/2014/main" val="226882383"/>
                    </a:ext>
                  </a:extLst>
                </a:gridCol>
                <a:gridCol w="434621">
                  <a:extLst>
                    <a:ext uri="{9D8B030D-6E8A-4147-A177-3AD203B41FA5}">
                      <a16:colId xmlns:a16="http://schemas.microsoft.com/office/drawing/2014/main" val="3777781682"/>
                    </a:ext>
                  </a:extLst>
                </a:gridCol>
                <a:gridCol w="558368">
                  <a:extLst>
                    <a:ext uri="{9D8B030D-6E8A-4147-A177-3AD203B41FA5}">
                      <a16:colId xmlns:a16="http://schemas.microsoft.com/office/drawing/2014/main" val="323434715"/>
                    </a:ext>
                  </a:extLst>
                </a:gridCol>
                <a:gridCol w="736442">
                  <a:extLst>
                    <a:ext uri="{9D8B030D-6E8A-4147-A177-3AD203B41FA5}">
                      <a16:colId xmlns:a16="http://schemas.microsoft.com/office/drawing/2014/main" val="1610726928"/>
                    </a:ext>
                  </a:extLst>
                </a:gridCol>
                <a:gridCol w="833026">
                  <a:extLst>
                    <a:ext uri="{9D8B030D-6E8A-4147-A177-3AD203B41FA5}">
                      <a16:colId xmlns:a16="http://schemas.microsoft.com/office/drawing/2014/main" val="2460281668"/>
                    </a:ext>
                  </a:extLst>
                </a:gridCol>
              </a:tblGrid>
              <a:tr h="220906">
                <a:tc>
                  <a:txBody>
                    <a:bodyPr/>
                    <a:lstStyle/>
                    <a:p>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a:noFill/>
                    </a:lnB>
                    <a:solidFill>
                      <a:srgbClr val="FFFFFF"/>
                    </a:solidFill>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REDUCCIONES</a:t>
                      </a:r>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S"/>
                    </a:p>
                  </a:txBody>
                  <a:tcPr/>
                </a:tc>
                <a:tc hMerge="1">
                  <a:txBody>
                    <a:bodyPr/>
                    <a:lstStyle/>
                    <a:p>
                      <a:endParaRPr lang="es-ES"/>
                    </a:p>
                  </a:txBody>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s-ES" sz="700" b="1">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s-ES" sz="70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4179727815"/>
                  </a:ext>
                </a:extLst>
              </a:tr>
              <a:tr h="230597">
                <a:tc>
                  <a:txBody>
                    <a:bodyPr/>
                    <a:lstStyle/>
                    <a:p>
                      <a:pPr algn="ctr"/>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Vivienda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Resto</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BI</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 vivienda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vivienda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parentesco</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propia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BL</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Tipo</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CI</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Bonificación</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700" b="1">
                          <a:solidFill>
                            <a:srgbClr val="000000"/>
                          </a:solidFill>
                          <a:effectLst/>
                          <a:latin typeface="Times New Roman" panose="02020603050405020304" pitchFamily="18" charset="0"/>
                          <a:ea typeface="Times New Roman" panose="02020603050405020304" pitchFamily="18" charset="0"/>
                        </a:rPr>
                        <a:t>Cuota líquida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7237226"/>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PRINCIPADO DE ASTURIAS</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200.000,00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96%. Lim 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377.393,53</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31,25%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103.135,48</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103.135,48</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03541758"/>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ARAGÓN</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200.000,00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100%. Lim 200.000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15.956,87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284.043,13</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25,50%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55.466,81</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55.466,81</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3754933"/>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CATALUÑA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dirty="0">
                          <a:solidFill>
                            <a:srgbClr val="000000"/>
                          </a:solidFill>
                          <a:effectLst/>
                          <a:latin typeface="Times New Roman" panose="02020603050405020304" pitchFamily="18" charset="0"/>
                          <a:ea typeface="Times New Roman" panose="02020603050405020304" pitchFamily="18" charset="0"/>
                        </a:rPr>
                        <a:t>95%. Lim 500.000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510.000,00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24,00%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83.400,00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38.830,52</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44.569,48</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4063787"/>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CASTILLA LA MANCHA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15.956,87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661.436,66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158.796,17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127.036,93</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31.759,23</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446552"/>
                  </a:ext>
                </a:extLst>
              </a:tr>
              <a:tr h="241576">
                <a:tc>
                  <a:txBody>
                    <a:bodyPr/>
                    <a:lstStyle/>
                    <a:p>
                      <a:r>
                        <a:rPr lang="es-ES" sz="700">
                          <a:solidFill>
                            <a:srgbClr val="000000"/>
                          </a:solidFill>
                          <a:effectLst/>
                          <a:latin typeface="Times New Roman" panose="02020603050405020304" pitchFamily="18" charset="0"/>
                          <a:ea typeface="Times New Roman" panose="02020603050405020304" pitchFamily="18" charset="0"/>
                        </a:rPr>
                        <a:t>NAVARRA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800.000,00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17.000,00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17.000,00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9153322"/>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BIZKAIA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Lím 215.000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210.000,00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0267010"/>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GIPUZKOA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200.000,00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Lím 220.000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210.000,00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5677444"/>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ÁLAVA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Lím 212.242</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a:solidFill>
                            <a:srgbClr val="000000"/>
                          </a:solidFill>
                          <a:effectLst/>
                          <a:latin typeface="Times New Roman" panose="02020603050405020304" pitchFamily="18" charset="0"/>
                          <a:ea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210.000,00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783744"/>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REGIÓN DE MURCIA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15.956,87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661.436,66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31,75%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164.049,35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162.408,86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1.640,49</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3908780"/>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LA RIOJA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15.956,87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661.436,66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158.796,17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157.208,21</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1.587,96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4095823"/>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MADRID</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Lim 123.000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123.000,00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16.000,00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661.000,00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158.603,61</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157.017,58</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1.586,04</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5047884"/>
                  </a:ext>
                </a:extLst>
              </a:tr>
              <a:tr h="252465">
                <a:tc>
                  <a:txBody>
                    <a:bodyPr/>
                    <a:lstStyle/>
                    <a:p>
                      <a:r>
                        <a:rPr lang="es-ES" sz="700" dirty="0">
                          <a:solidFill>
                            <a:srgbClr val="000000"/>
                          </a:solidFill>
                          <a:effectLst/>
                          <a:latin typeface="Times New Roman" panose="02020603050405020304" pitchFamily="18" charset="0"/>
                          <a:ea typeface="Times New Roman" panose="02020603050405020304" pitchFamily="18" charset="0"/>
                        </a:rPr>
                        <a:t>COMUNIDAD VALENCIANA</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Lím 150.000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150.000,00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 </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550.000,00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126.387,52</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125.123,65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1.263,88</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5905955"/>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CASTILLA Y LEÓN</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700" dirty="0">
                          <a:solidFill>
                            <a:srgbClr val="000000"/>
                          </a:solidFill>
                          <a:effectLst/>
                          <a:latin typeface="Times New Roman" panose="02020603050405020304" pitchFamily="18" charset="0"/>
                          <a:ea typeface="Times New Roman" panose="02020603050405020304" pitchFamily="18" charset="0"/>
                        </a:rPr>
                        <a:t>217.393,53</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400.000,00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81.018,76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80.208,57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810,19</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6734571"/>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EXTREMADURA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E</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122.606,47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 </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177.393,53</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21,25%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26.836,97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26.568,60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268,37</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2793267"/>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ISLAS CANARIAS</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99%. Lim 200.000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198.000,00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23.125,00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578.875,00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134.234,07</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134.099,84</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134,23</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642687"/>
                  </a:ext>
                </a:extLst>
              </a:tr>
              <a:tr h="252465">
                <a:tc>
                  <a:txBody>
                    <a:bodyPr/>
                    <a:lstStyle/>
                    <a:p>
                      <a:r>
                        <a:rPr lang="es-ES" sz="700" dirty="0">
                          <a:solidFill>
                            <a:srgbClr val="000000"/>
                          </a:solidFill>
                          <a:effectLst/>
                          <a:latin typeface="Times New Roman" panose="02020603050405020304" pitchFamily="18" charset="0"/>
                          <a:ea typeface="Times New Roman" panose="02020603050405020304" pitchFamily="18" charset="0"/>
                        </a:rPr>
                        <a:t>ANDALUCÍA</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97,00%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198.000,00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7,00%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2259455"/>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ILLES BALEARS</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99,00%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25.000,00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575.000,00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5.750,00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5.750,00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82180081"/>
                  </a:ext>
                </a:extLst>
              </a:tr>
              <a:tr h="252465">
                <a:tc>
                  <a:txBody>
                    <a:bodyPr/>
                    <a:lstStyle/>
                    <a:p>
                      <a:r>
                        <a:rPr lang="es-ES" sz="700">
                          <a:solidFill>
                            <a:srgbClr val="000000"/>
                          </a:solidFill>
                          <a:effectLst/>
                          <a:latin typeface="Times New Roman" panose="02020603050405020304" pitchFamily="18" charset="0"/>
                          <a:ea typeface="Times New Roman" panose="02020603050405020304" pitchFamily="18" charset="0"/>
                        </a:rPr>
                        <a:t>CANTABRIA</a:t>
                      </a:r>
                      <a:endParaRPr lang="es-ES" sz="7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95%. Lim 125.000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125.000,00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625.000,00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29,75%</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147.956,26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147.956,26</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43637525"/>
                  </a:ext>
                </a:extLst>
              </a:tr>
              <a:tr h="252465">
                <a:tc>
                  <a:txBody>
                    <a:bodyPr/>
                    <a:lstStyle/>
                    <a:p>
                      <a:r>
                        <a:rPr lang="es-ES" sz="700" dirty="0">
                          <a:solidFill>
                            <a:srgbClr val="000000"/>
                          </a:solidFill>
                          <a:effectLst/>
                          <a:latin typeface="Times New Roman" panose="02020603050405020304" pitchFamily="18" charset="0"/>
                          <a:ea typeface="Times New Roman" panose="02020603050405020304" pitchFamily="18" charset="0"/>
                        </a:rPr>
                        <a:t>GALICIA</a:t>
                      </a:r>
                      <a:endParaRPr lang="es-ES" sz="7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200.000,00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600.000,00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800.000,00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s-ES" sz="800">
                          <a:solidFill>
                            <a:srgbClr val="000000"/>
                          </a:solidFill>
                          <a:effectLst/>
                          <a:latin typeface="Times New Roman" panose="02020603050405020304" pitchFamily="18" charset="0"/>
                          <a:ea typeface="Times New Roman" panose="02020603050405020304" pitchFamily="18" charset="0"/>
                        </a:rPr>
                        <a:t>97%. Lim 600.000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194.000,00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1.000.000,00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5,00%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0,00</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a:solidFill>
                            <a:srgbClr val="000000"/>
                          </a:solidFill>
                          <a:effectLst/>
                          <a:latin typeface="Times New Roman" panose="02020603050405020304" pitchFamily="18" charset="0"/>
                          <a:ea typeface="Times New Roman" panose="02020603050405020304" pitchFamily="18" charset="0"/>
                        </a:rPr>
                        <a:t> </a:t>
                      </a:r>
                      <a:endParaRPr lang="es-ES" sz="80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 sz="800" dirty="0">
                          <a:solidFill>
                            <a:srgbClr val="000000"/>
                          </a:solidFill>
                          <a:effectLst/>
                          <a:latin typeface="Times New Roman" panose="02020603050405020304" pitchFamily="18" charset="0"/>
                          <a:ea typeface="Times New Roman" panose="02020603050405020304" pitchFamily="18" charset="0"/>
                        </a:rPr>
                        <a:t>0,00</a:t>
                      </a:r>
                      <a:endParaRPr lang="es-ES" sz="800" dirty="0">
                        <a:effectLst/>
                        <a:latin typeface="Times New Roman" panose="02020603050405020304" pitchFamily="18" charset="0"/>
                        <a:ea typeface="Times New Roman" panose="02020603050405020304" pitchFamily="18" charset="0"/>
                      </a:endParaRPr>
                    </a:p>
                  </a:txBody>
                  <a:tcPr marL="40937" marR="40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10086063"/>
                  </a:ext>
                </a:extLst>
              </a:tr>
            </a:tbl>
          </a:graphicData>
        </a:graphic>
      </p:graphicFrame>
      <p:sp>
        <p:nvSpPr>
          <p:cNvPr id="3" name="Rectángulo 2">
            <a:extLst>
              <a:ext uri="{FF2B5EF4-FFF2-40B4-BE49-F238E27FC236}">
                <a16:creationId xmlns:a16="http://schemas.microsoft.com/office/drawing/2014/main" id="{E5BA0131-AF60-B916-4482-A07DD6E6790A}"/>
              </a:ext>
            </a:extLst>
          </p:cNvPr>
          <p:cNvSpPr/>
          <p:nvPr/>
        </p:nvSpPr>
        <p:spPr>
          <a:xfrm>
            <a:off x="273931" y="5709766"/>
            <a:ext cx="8728338" cy="3377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7829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8AAB-D6CB-F644-D09E-1B99F91D3A6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4FA156D-BE97-B953-CD1F-C5120BDC1F61}"/>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BE2F51CF-9101-042C-E5D2-C41AC05B0B9A}"/>
              </a:ext>
            </a:extLst>
          </p:cNvPr>
          <p:cNvSpPr txBox="1"/>
          <p:nvPr/>
        </p:nvSpPr>
        <p:spPr>
          <a:xfrm>
            <a:off x="567264" y="810516"/>
            <a:ext cx="8375568" cy="938719"/>
          </a:xfrm>
          <a:prstGeom prst="rect">
            <a:avLst/>
          </a:prstGeom>
          <a:noFill/>
        </p:spPr>
        <p:txBody>
          <a:bodyPr wrap="square">
            <a:spAutoFit/>
          </a:bodyPr>
          <a:lstStyle/>
          <a:p>
            <a:pPr algn="ctr"/>
            <a:r>
              <a:rPr lang="es-ES" b="1" dirty="0">
                <a:effectLst/>
                <a:latin typeface="Times New Roman" panose="02020603050405020304" pitchFamily="18" charset="0"/>
                <a:ea typeface="Times New Roman" panose="02020603050405020304" pitchFamily="18" charset="0"/>
              </a:rPr>
              <a:t>EJEMPLO IMPUESTO SOBRE DONACIONES 2025</a:t>
            </a:r>
            <a:endParaRPr lang="es-ES" sz="4000" b="1" dirty="0">
              <a:effectLst/>
              <a:latin typeface="Times New Roman" panose="02020603050405020304" pitchFamily="18" charset="0"/>
              <a:ea typeface="Times New Roman" panose="02020603050405020304" pitchFamily="18" charset="0"/>
            </a:endParaRPr>
          </a:p>
          <a:p>
            <a:pPr algn="ctr"/>
            <a:r>
              <a:rPr lang="es-ES" sz="900" b="1" dirty="0">
                <a:effectLst/>
                <a:latin typeface="Times New Roman" panose="02020603050405020304" pitchFamily="18" charset="0"/>
                <a:ea typeface="Times New Roman" panose="02020603050405020304" pitchFamily="18" charset="0"/>
              </a:rPr>
              <a:t> </a:t>
            </a:r>
          </a:p>
          <a:p>
            <a:pPr algn="just"/>
            <a:r>
              <a:rPr lang="es-ES" sz="1400" b="0" dirty="0">
                <a:effectLst/>
                <a:latin typeface="Times New Roman" panose="02020603050405020304" pitchFamily="18" charset="0"/>
                <a:ea typeface="Times New Roman" panose="02020603050405020304" pitchFamily="18" charset="0"/>
              </a:rPr>
              <a:t>Un hijo de 30 años recibe de su padre 800.000€ en dinero en efectivo sin un destino específico y sin que tenga ningún grado de discapacidad.</a:t>
            </a:r>
            <a:endParaRPr lang="es-ES" sz="3600" b="1"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2A1F3A01-2476-A98A-834C-DC5F536E6B30}"/>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90E58C19-74C8-DB12-1339-2E6B6ECA5904}"/>
              </a:ext>
            </a:extLst>
          </p:cNvPr>
          <p:cNvGraphicFramePr>
            <a:graphicFrameLocks noGrp="1"/>
          </p:cNvGraphicFramePr>
          <p:nvPr/>
        </p:nvGraphicFramePr>
        <p:xfrm>
          <a:off x="1216320" y="1838884"/>
          <a:ext cx="7077456" cy="4876954"/>
        </p:xfrm>
        <a:graphic>
          <a:graphicData uri="http://schemas.openxmlformats.org/drawingml/2006/table">
            <a:tbl>
              <a:tblPr firstRow="1" firstCol="1" bandRow="1"/>
              <a:tblGrid>
                <a:gridCol w="1814260">
                  <a:extLst>
                    <a:ext uri="{9D8B030D-6E8A-4147-A177-3AD203B41FA5}">
                      <a16:colId xmlns:a16="http://schemas.microsoft.com/office/drawing/2014/main" val="3648628601"/>
                    </a:ext>
                  </a:extLst>
                </a:gridCol>
                <a:gridCol w="651786">
                  <a:extLst>
                    <a:ext uri="{9D8B030D-6E8A-4147-A177-3AD203B41FA5}">
                      <a16:colId xmlns:a16="http://schemas.microsoft.com/office/drawing/2014/main" val="580756782"/>
                    </a:ext>
                  </a:extLst>
                </a:gridCol>
                <a:gridCol w="761621">
                  <a:extLst>
                    <a:ext uri="{9D8B030D-6E8A-4147-A177-3AD203B41FA5}">
                      <a16:colId xmlns:a16="http://schemas.microsoft.com/office/drawing/2014/main" val="1955556578"/>
                    </a:ext>
                  </a:extLst>
                </a:gridCol>
                <a:gridCol w="866643">
                  <a:extLst>
                    <a:ext uri="{9D8B030D-6E8A-4147-A177-3AD203B41FA5}">
                      <a16:colId xmlns:a16="http://schemas.microsoft.com/office/drawing/2014/main" val="1198687461"/>
                    </a:ext>
                  </a:extLst>
                </a:gridCol>
                <a:gridCol w="557185">
                  <a:extLst>
                    <a:ext uri="{9D8B030D-6E8A-4147-A177-3AD203B41FA5}">
                      <a16:colId xmlns:a16="http://schemas.microsoft.com/office/drawing/2014/main" val="4071114946"/>
                    </a:ext>
                  </a:extLst>
                </a:gridCol>
                <a:gridCol w="784068">
                  <a:extLst>
                    <a:ext uri="{9D8B030D-6E8A-4147-A177-3AD203B41FA5}">
                      <a16:colId xmlns:a16="http://schemas.microsoft.com/office/drawing/2014/main" val="87996375"/>
                    </a:ext>
                  </a:extLst>
                </a:gridCol>
                <a:gridCol w="857825">
                  <a:extLst>
                    <a:ext uri="{9D8B030D-6E8A-4147-A177-3AD203B41FA5}">
                      <a16:colId xmlns:a16="http://schemas.microsoft.com/office/drawing/2014/main" val="3877229671"/>
                    </a:ext>
                  </a:extLst>
                </a:gridCol>
                <a:gridCol w="784068">
                  <a:extLst>
                    <a:ext uri="{9D8B030D-6E8A-4147-A177-3AD203B41FA5}">
                      <a16:colId xmlns:a16="http://schemas.microsoft.com/office/drawing/2014/main" val="4030378140"/>
                    </a:ext>
                  </a:extLst>
                </a:gridCol>
              </a:tblGrid>
              <a:tr h="340254">
                <a:tc>
                  <a:txBody>
                    <a:bodyPr/>
                    <a:lstStyle/>
                    <a:p>
                      <a:r>
                        <a:rPr lang="es-ES" sz="1000" b="1" dirty="0">
                          <a:solidFill>
                            <a:srgbClr val="000000"/>
                          </a:solidFill>
                          <a:effectLst/>
                          <a:latin typeface="Times New Roman" panose="02020603050405020304" pitchFamily="18" charset="0"/>
                          <a:ea typeface="Times New Roman" panose="02020603050405020304" pitchFamily="18" charset="0"/>
                        </a:rPr>
                        <a:t>CCAA</a:t>
                      </a:r>
                      <a:endParaRPr lang="es-ES" sz="1200" dirty="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Base Imponible</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Reducción</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Base liquidable</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Tipo</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Cuota íntegra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Bonificación</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000" b="1">
                          <a:solidFill>
                            <a:srgbClr val="000000"/>
                          </a:solidFill>
                          <a:effectLst/>
                          <a:latin typeface="Times New Roman" panose="02020603050405020304" pitchFamily="18" charset="0"/>
                          <a:ea typeface="Times New Roman" panose="02020603050405020304" pitchFamily="18" charset="0"/>
                        </a:rPr>
                        <a:t>Cuota líquida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78961538"/>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EXTREMADURA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solidFill>
                            <a:srgbClr val="000000"/>
                          </a:solidFill>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545812335"/>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PRINCIPADO DE ASTURIAS</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36,50%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181.000,00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181.000,00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543436"/>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ARAGÓN</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700.000,00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29,75%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170.268,76</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170.268,76</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871609"/>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ILLES BALEARS</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29,75%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199.920,00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143.920,00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04517"/>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CATALUÑA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9,00%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539390"/>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GALICIA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9,00%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914022"/>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LA RIOJA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149.091,39</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51.031,28</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037305"/>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CASTILLA-LA MANCHA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170.104,27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30.018,40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947333"/>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NAVARRA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16.000,00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610256"/>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BIZKAIA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1,50%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289992"/>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GIPUZKOA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1,50%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950951"/>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ÁLAVA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1,50%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12.000,00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773606"/>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REGIÓN DE MURCIA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dirty="0">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36,50%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208.159,35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206.077,75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2.081,59</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608352"/>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CASTILLA Y LEÓN</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198.121,45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2.001,23</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517717"/>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LA RIOJA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198.121,45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2.001,23</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844348"/>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MADRID</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200.006,38</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198.006,32</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2.000,06</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757009"/>
                  </a:ext>
                </a:extLst>
              </a:tr>
              <a:tr h="226835">
                <a:tc>
                  <a:txBody>
                    <a:bodyPr/>
                    <a:lstStyle/>
                    <a:p>
                      <a:r>
                        <a:rPr lang="es-ES" sz="1000" dirty="0">
                          <a:solidFill>
                            <a:srgbClr val="000000"/>
                          </a:solidFill>
                          <a:effectLst/>
                          <a:latin typeface="Times New Roman" panose="02020603050405020304" pitchFamily="18" charset="0"/>
                          <a:ea typeface="Times New Roman" panose="02020603050405020304" pitchFamily="18" charset="0"/>
                        </a:rPr>
                        <a:t>ANDALUCÍA</a:t>
                      </a:r>
                      <a:endParaRPr lang="es-ES" sz="1200" dirty="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171.620,00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169.903,80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1.716,20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516847"/>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COMUNIDAD VALENCIANA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700.000,00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29,75%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171.012,52</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169.302,40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1.710,13</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019949"/>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ISLAS CANARIAS</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34,00%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200.122,67</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199.922,55</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200,12</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78860"/>
                  </a:ext>
                </a:extLst>
              </a:tr>
              <a:tr h="226835">
                <a:tc>
                  <a:txBody>
                    <a:bodyPr/>
                    <a:lstStyle/>
                    <a:p>
                      <a:r>
                        <a:rPr lang="es-ES" sz="1000">
                          <a:solidFill>
                            <a:srgbClr val="000000"/>
                          </a:solidFill>
                          <a:effectLst/>
                          <a:latin typeface="Times New Roman" panose="02020603050405020304" pitchFamily="18" charset="0"/>
                          <a:ea typeface="Times New Roman" panose="02020603050405020304" pitchFamily="18" charset="0"/>
                        </a:rPr>
                        <a:t>CANTABRIA</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800.000,00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30,00%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185.500,00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a:effectLst/>
                          <a:latin typeface="Times New Roman" panose="02020603050405020304" pitchFamily="18" charset="0"/>
                          <a:ea typeface="Times New Roman" panose="02020603050405020304" pitchFamily="18" charset="0"/>
                        </a:rPr>
                        <a:t>185.500,00</a:t>
                      </a:r>
                      <a:endParaRPr lang="es-ES" sz="120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00" dirty="0">
                          <a:solidFill>
                            <a:srgbClr val="000000"/>
                          </a:solidFill>
                          <a:effectLst/>
                          <a:latin typeface="Times New Roman" panose="02020603050405020304" pitchFamily="18" charset="0"/>
                          <a:ea typeface="Times New Roman" panose="02020603050405020304" pitchFamily="18" charset="0"/>
                        </a:rPr>
                        <a:t>0,00</a:t>
                      </a:r>
                      <a:endParaRPr lang="es-ES" sz="1200" dirty="0">
                        <a:effectLst/>
                        <a:latin typeface="Times New Roman" panose="02020603050405020304" pitchFamily="18" charset="0"/>
                        <a:ea typeface="Times New Roman" panose="02020603050405020304" pitchFamily="18" charset="0"/>
                      </a:endParaRPr>
                    </a:p>
                  </a:txBody>
                  <a:tcPr marL="38374" marR="3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46465633"/>
                  </a:ext>
                </a:extLst>
              </a:tr>
            </a:tbl>
          </a:graphicData>
        </a:graphic>
      </p:graphicFrame>
      <p:sp>
        <p:nvSpPr>
          <p:cNvPr id="4" name="Rectángulo 3">
            <a:extLst>
              <a:ext uri="{FF2B5EF4-FFF2-40B4-BE49-F238E27FC236}">
                <a16:creationId xmlns:a16="http://schemas.microsoft.com/office/drawing/2014/main" id="{FA70B2F6-B35E-0481-1590-632E1931533F}"/>
              </a:ext>
            </a:extLst>
          </p:cNvPr>
          <p:cNvSpPr/>
          <p:nvPr/>
        </p:nvSpPr>
        <p:spPr>
          <a:xfrm>
            <a:off x="1216319" y="5829300"/>
            <a:ext cx="7077457" cy="2181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86225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2389B6-85A7-57B8-71C5-167714313428}"/>
              </a:ext>
            </a:extLst>
          </p:cNvPr>
          <p:cNvPicPr>
            <a:picLocks noChangeAspect="1"/>
          </p:cNvPicPr>
          <p:nvPr/>
        </p:nvPicPr>
        <p:blipFill>
          <a:blip r:embed="rId2"/>
          <a:stretch>
            <a:fillRect/>
          </a:stretch>
        </p:blipFill>
        <p:spPr>
          <a:xfrm>
            <a:off x="0" y="9524"/>
            <a:ext cx="9144000" cy="6838951"/>
          </a:xfrm>
          <a:prstGeom prst="rect">
            <a:avLst/>
          </a:prstGeom>
        </p:spPr>
      </p:pic>
      <p:sp>
        <p:nvSpPr>
          <p:cNvPr id="3" name="CuadroTexto 2">
            <a:extLst>
              <a:ext uri="{FF2B5EF4-FFF2-40B4-BE49-F238E27FC236}">
                <a16:creationId xmlns:a16="http://schemas.microsoft.com/office/drawing/2014/main" id="{B34AD934-7C89-22F3-093B-101AE8799DB2}"/>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C20803FA-1872-4DF6-A30E-B4CADFBE2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079" y="1403096"/>
            <a:ext cx="6249842" cy="4051808"/>
          </a:xfrm>
          <a:prstGeom prst="rect">
            <a:avLst/>
          </a:prstGeom>
          <a:noFill/>
        </p:spPr>
      </p:pic>
      <p:sp>
        <p:nvSpPr>
          <p:cNvPr id="4" name="Rectángulo 3">
            <a:extLst>
              <a:ext uri="{FF2B5EF4-FFF2-40B4-BE49-F238E27FC236}">
                <a16:creationId xmlns:a16="http://schemas.microsoft.com/office/drawing/2014/main" id="{93D1CAD9-5224-BD99-6A3F-BC4AB74D4801}"/>
              </a:ext>
            </a:extLst>
          </p:cNvPr>
          <p:cNvSpPr/>
          <p:nvPr/>
        </p:nvSpPr>
        <p:spPr>
          <a:xfrm rot="16200000">
            <a:off x="5623579" y="3119376"/>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17491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D42F552-E82F-E8F6-D39D-2AC13FFE60E7}"/>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E59B6D5E-A26C-5E91-10AA-6FECB756E248}"/>
              </a:ext>
            </a:extLst>
          </p:cNvPr>
          <p:cNvSpPr txBox="1"/>
          <p:nvPr/>
        </p:nvSpPr>
        <p:spPr>
          <a:xfrm>
            <a:off x="825246" y="864436"/>
            <a:ext cx="8181594" cy="954107"/>
          </a:xfrm>
          <a:prstGeom prst="rect">
            <a:avLst/>
          </a:prstGeom>
          <a:noFill/>
        </p:spPr>
        <p:txBody>
          <a:bodyPr wrap="square">
            <a:spAutoFit/>
          </a:bodyPr>
          <a:lstStyle/>
          <a:p>
            <a:pPr algn="ctr"/>
            <a:r>
              <a:rPr lang="es-ES" sz="1400" b="1" dirty="0">
                <a:effectLst/>
                <a:latin typeface="Times New Roman" panose="02020603050405020304" pitchFamily="18" charset="0"/>
                <a:ea typeface="Times New Roman" panose="02020603050405020304" pitchFamily="18" charset="0"/>
              </a:rPr>
              <a:t>EJEMPLO IMPUESTO SOBRE TRANSMISIONES PATRIMONIALES Y ACTOS JURÍDICOS DOCUMENTADOS, MODALIDAD TRANSMISIONES PATRIMONIALES 2025</a:t>
            </a:r>
            <a:endParaRPr lang="es-ES" sz="3200" b="1" dirty="0">
              <a:effectLst/>
              <a:latin typeface="Times New Roman" panose="02020603050405020304" pitchFamily="18" charset="0"/>
              <a:ea typeface="Times New Roman" panose="02020603050405020304" pitchFamily="18" charset="0"/>
            </a:endParaRPr>
          </a:p>
          <a:p>
            <a:pPr algn="ctr"/>
            <a:r>
              <a:rPr lang="es-ES" sz="1400" b="0" dirty="0">
                <a:effectLst/>
                <a:latin typeface="Times New Roman" panose="02020603050405020304" pitchFamily="18" charset="0"/>
                <a:ea typeface="Times New Roman" panose="02020603050405020304" pitchFamily="18" charset="0"/>
              </a:rPr>
              <a:t> </a:t>
            </a:r>
            <a:endParaRPr lang="es-ES" sz="3600" b="1" dirty="0">
              <a:effectLst/>
              <a:latin typeface="Times New Roman" panose="02020603050405020304" pitchFamily="18" charset="0"/>
              <a:ea typeface="Times New Roman" panose="02020603050405020304" pitchFamily="18" charset="0"/>
            </a:endParaRPr>
          </a:p>
          <a:p>
            <a:pPr algn="l"/>
            <a:r>
              <a:rPr lang="es-ES" sz="1400" b="0" dirty="0">
                <a:effectLst/>
                <a:latin typeface="Times New Roman" panose="02020603050405020304" pitchFamily="18" charset="0"/>
                <a:ea typeface="Times New Roman" panose="02020603050405020304" pitchFamily="18" charset="0"/>
              </a:rPr>
              <a:t>Se transmite un inmueble que no está destinado a vivienda con diferentes valores.</a:t>
            </a:r>
            <a:endParaRPr lang="es-ES" sz="3600" b="1"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442FF11F-F531-978B-9613-ACA19D72DB76}"/>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8DB3F912-9A5A-8E88-B7B2-63FE8CDC8DF0}"/>
              </a:ext>
            </a:extLst>
          </p:cNvPr>
          <p:cNvGraphicFramePr>
            <a:graphicFrameLocks noGrp="1"/>
          </p:cNvGraphicFramePr>
          <p:nvPr>
            <p:extLst>
              <p:ext uri="{D42A27DB-BD31-4B8C-83A1-F6EECF244321}">
                <p14:modId xmlns:p14="http://schemas.microsoft.com/office/powerpoint/2010/main" val="4177904761"/>
              </p:ext>
            </p:extLst>
          </p:nvPr>
        </p:nvGraphicFramePr>
        <p:xfrm>
          <a:off x="694944" y="1891506"/>
          <a:ext cx="8037576" cy="4637313"/>
        </p:xfrm>
        <a:graphic>
          <a:graphicData uri="http://schemas.openxmlformats.org/drawingml/2006/table">
            <a:tbl>
              <a:tblPr firstRow="1" firstCol="1" bandRow="1"/>
              <a:tblGrid>
                <a:gridCol w="2704920">
                  <a:extLst>
                    <a:ext uri="{9D8B030D-6E8A-4147-A177-3AD203B41FA5}">
                      <a16:colId xmlns:a16="http://schemas.microsoft.com/office/drawing/2014/main" val="3361946833"/>
                    </a:ext>
                  </a:extLst>
                </a:gridCol>
                <a:gridCol w="1034956">
                  <a:extLst>
                    <a:ext uri="{9D8B030D-6E8A-4147-A177-3AD203B41FA5}">
                      <a16:colId xmlns:a16="http://schemas.microsoft.com/office/drawing/2014/main" val="754735326"/>
                    </a:ext>
                  </a:extLst>
                </a:gridCol>
                <a:gridCol w="1034956">
                  <a:extLst>
                    <a:ext uri="{9D8B030D-6E8A-4147-A177-3AD203B41FA5}">
                      <a16:colId xmlns:a16="http://schemas.microsoft.com/office/drawing/2014/main" val="4138789677"/>
                    </a:ext>
                  </a:extLst>
                </a:gridCol>
                <a:gridCol w="1034956">
                  <a:extLst>
                    <a:ext uri="{9D8B030D-6E8A-4147-A177-3AD203B41FA5}">
                      <a16:colId xmlns:a16="http://schemas.microsoft.com/office/drawing/2014/main" val="1944880356"/>
                    </a:ext>
                  </a:extLst>
                </a:gridCol>
                <a:gridCol w="1034956">
                  <a:extLst>
                    <a:ext uri="{9D8B030D-6E8A-4147-A177-3AD203B41FA5}">
                      <a16:colId xmlns:a16="http://schemas.microsoft.com/office/drawing/2014/main" val="49908706"/>
                    </a:ext>
                  </a:extLst>
                </a:gridCol>
                <a:gridCol w="1192832">
                  <a:extLst>
                    <a:ext uri="{9D8B030D-6E8A-4147-A177-3AD203B41FA5}">
                      <a16:colId xmlns:a16="http://schemas.microsoft.com/office/drawing/2014/main" val="3013506898"/>
                    </a:ext>
                  </a:extLst>
                </a:gridCol>
              </a:tblGrid>
              <a:tr h="212823">
                <a:tc>
                  <a:txBody>
                    <a:bodyPr/>
                    <a:lstStyle/>
                    <a:p>
                      <a:r>
                        <a:rPr lang="es-ES" sz="1200" b="1" dirty="0">
                          <a:solidFill>
                            <a:srgbClr val="000000"/>
                          </a:solidFill>
                          <a:effectLst/>
                          <a:latin typeface="Times New Roman" panose="02020603050405020304" pitchFamily="18" charset="0"/>
                          <a:ea typeface="Times New Roman" panose="02020603050405020304" pitchFamily="18" charset="0"/>
                        </a:rPr>
                        <a:t>Valor del inmueble</a:t>
                      </a:r>
                      <a:endParaRPr lang="es-E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b="1">
                          <a:solidFill>
                            <a:srgbClr val="000000"/>
                          </a:solidFill>
                          <a:effectLst/>
                          <a:latin typeface="Times New Roman" panose="02020603050405020304" pitchFamily="18" charset="0"/>
                          <a:ea typeface="Times New Roman" panose="02020603050405020304" pitchFamily="18" charset="0"/>
                        </a:rPr>
                        <a:t>150.000,00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b="1">
                          <a:solidFill>
                            <a:srgbClr val="000000"/>
                          </a:solidFill>
                          <a:effectLst/>
                          <a:latin typeface="Times New Roman" panose="02020603050405020304" pitchFamily="18" charset="0"/>
                          <a:ea typeface="Times New Roman" panose="02020603050405020304" pitchFamily="18" charset="0"/>
                        </a:rPr>
                        <a:t>450.000,00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b="1">
                          <a:solidFill>
                            <a:srgbClr val="000000"/>
                          </a:solidFill>
                          <a:effectLst/>
                          <a:latin typeface="Times New Roman" panose="02020603050405020304" pitchFamily="18" charset="0"/>
                          <a:ea typeface="Times New Roman" panose="02020603050405020304" pitchFamily="18" charset="0"/>
                        </a:rPr>
                        <a:t>500.000,00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b="1">
                          <a:solidFill>
                            <a:srgbClr val="000000"/>
                          </a:solidFill>
                          <a:effectLst/>
                          <a:latin typeface="Times New Roman" panose="02020603050405020304" pitchFamily="18" charset="0"/>
                          <a:ea typeface="Times New Roman" panose="02020603050405020304" pitchFamily="18" charset="0"/>
                        </a:rPr>
                        <a:t>750.000,00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b="1">
                          <a:solidFill>
                            <a:srgbClr val="000000"/>
                          </a:solidFill>
                          <a:effectLst/>
                          <a:latin typeface="Times New Roman" panose="02020603050405020304" pitchFamily="18" charset="0"/>
                          <a:ea typeface="Times New Roman" panose="02020603050405020304" pitchFamily="18" charset="0"/>
                        </a:rPr>
                        <a:t>1.100.000,00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18826085"/>
                  </a:ext>
                </a:extLst>
              </a:tr>
              <a:tr h="235226">
                <a:tc>
                  <a:txBody>
                    <a:bodyPr/>
                    <a:lstStyle/>
                    <a:p>
                      <a:r>
                        <a:rPr lang="es-ES" sz="1200" dirty="0">
                          <a:solidFill>
                            <a:srgbClr val="000000"/>
                          </a:solidFill>
                          <a:effectLst/>
                          <a:latin typeface="Times New Roman" panose="02020603050405020304" pitchFamily="18" charset="0"/>
                          <a:ea typeface="Times New Roman" panose="02020603050405020304" pitchFamily="18" charset="0"/>
                        </a:rPr>
                        <a:t>ANDALUCÍA</a:t>
                      </a:r>
                      <a:endParaRPr lang="es-E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52.500,00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90238"/>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ARAGÓN</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36.250,00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40.750,00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64.500,00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99.500,00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294229"/>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PRINCIPADO DE ASTURIAS</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75.000,00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effectLst/>
                          <a:latin typeface="Times New Roman" panose="02020603050405020304" pitchFamily="18" charset="0"/>
                          <a:ea typeface="Times New Roman" panose="02020603050405020304" pitchFamily="18" charset="0"/>
                        </a:rPr>
                        <a:t>110.000,00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875093"/>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ILLES BALEARS</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36.500,00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41.000,00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102.000,00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373958"/>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ISLAS CANARIAS</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9.750,00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29.250,00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48.750,00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17984"/>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CANTABRIA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13.500,00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67.500,00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99.000,00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76496"/>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CASTILLA Y LEÓN</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105.000,00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557002"/>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CASTILLA LA-MANCHA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13.500,00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67.500,00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99.000,00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653545"/>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CATALUÑA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15.000,00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50.000,00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75.000,00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111.000,00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766175837"/>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EXTREMADURA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37.800,00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42.800,00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69.300,00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107.800,00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649257"/>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GALICIA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36.000,00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88.000,00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527400"/>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MADRID</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9.000,00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27.000,00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30.000,00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66.000,00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46097505"/>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REGIÓN DE MURCIA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12.000,00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36.000,00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40.000,00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60.000,00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88.000,00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240161"/>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LA RIOJA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52.500,00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53692"/>
                  </a:ext>
                </a:extLst>
              </a:tr>
              <a:tr h="235226">
                <a:tc>
                  <a:txBody>
                    <a:bodyPr/>
                    <a:lstStyle/>
                    <a:p>
                      <a:r>
                        <a:rPr lang="es-ES" sz="1200">
                          <a:solidFill>
                            <a:srgbClr val="000000"/>
                          </a:solidFill>
                          <a:effectLst/>
                          <a:latin typeface="Times New Roman" panose="02020603050405020304" pitchFamily="18" charset="0"/>
                          <a:ea typeface="Times New Roman" panose="02020603050405020304" pitchFamily="18" charset="0"/>
                        </a:rPr>
                        <a:t>VALENCIA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15.000,00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50.000,00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75.000,00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121.000,00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108233904"/>
                  </a:ext>
                </a:extLst>
              </a:tr>
              <a:tr h="224025">
                <a:tc>
                  <a:txBody>
                    <a:bodyPr/>
                    <a:lstStyle/>
                    <a:p>
                      <a:r>
                        <a:rPr lang="es-ES" sz="1200">
                          <a:solidFill>
                            <a:srgbClr val="000000"/>
                          </a:solidFill>
                          <a:effectLst/>
                          <a:latin typeface="Times New Roman" panose="02020603050405020304" pitchFamily="18" charset="0"/>
                          <a:ea typeface="Times New Roman" panose="02020603050405020304" pitchFamily="18" charset="0"/>
                        </a:rPr>
                        <a:t>NAVARRA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9.000,00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27.000,00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30.000,00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45.000,00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ES" sz="1200">
                          <a:solidFill>
                            <a:srgbClr val="000000"/>
                          </a:solidFill>
                          <a:effectLst/>
                          <a:latin typeface="Times New Roman" panose="02020603050405020304" pitchFamily="18" charset="0"/>
                          <a:ea typeface="Times New Roman" panose="02020603050405020304" pitchFamily="18" charset="0"/>
                        </a:rPr>
                        <a:t>66.000,00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0183941"/>
                  </a:ext>
                </a:extLst>
              </a:tr>
              <a:tr h="224025">
                <a:tc>
                  <a:txBody>
                    <a:bodyPr/>
                    <a:lstStyle/>
                    <a:p>
                      <a:r>
                        <a:rPr lang="es-ES" sz="1200">
                          <a:solidFill>
                            <a:srgbClr val="000000"/>
                          </a:solidFill>
                          <a:effectLst/>
                          <a:latin typeface="Times New Roman" panose="02020603050405020304" pitchFamily="18" charset="0"/>
                          <a:ea typeface="Times New Roman" panose="02020603050405020304" pitchFamily="18" charset="0"/>
                        </a:rPr>
                        <a:t>BIZKAIA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52.500,00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229417"/>
                  </a:ext>
                </a:extLst>
              </a:tr>
              <a:tr h="224025">
                <a:tc>
                  <a:txBody>
                    <a:bodyPr/>
                    <a:lstStyle/>
                    <a:p>
                      <a:r>
                        <a:rPr lang="es-ES" sz="1200">
                          <a:solidFill>
                            <a:srgbClr val="000000"/>
                          </a:solidFill>
                          <a:effectLst/>
                          <a:latin typeface="Times New Roman" panose="02020603050405020304" pitchFamily="18" charset="0"/>
                          <a:ea typeface="Times New Roman" panose="02020603050405020304" pitchFamily="18" charset="0"/>
                        </a:rPr>
                        <a:t>GIPUZKOA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52.500,00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77.000,00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412092"/>
                  </a:ext>
                </a:extLst>
              </a:tr>
              <a:tr h="224025">
                <a:tc>
                  <a:txBody>
                    <a:bodyPr/>
                    <a:lstStyle/>
                    <a:p>
                      <a:r>
                        <a:rPr lang="es-ES" sz="1200">
                          <a:solidFill>
                            <a:srgbClr val="000000"/>
                          </a:solidFill>
                          <a:effectLst/>
                          <a:latin typeface="Times New Roman" panose="02020603050405020304" pitchFamily="18" charset="0"/>
                          <a:ea typeface="Times New Roman" panose="02020603050405020304" pitchFamily="18" charset="0"/>
                        </a:rPr>
                        <a:t>ÁLAVA</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200">
                          <a:effectLst/>
                          <a:latin typeface="Times New Roman" panose="02020603050405020304" pitchFamily="18" charset="0"/>
                          <a:ea typeface="Times New Roman" panose="02020603050405020304" pitchFamily="18" charset="0"/>
                        </a:rPr>
                        <a:t>10.500,00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31.500,00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35.000,00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a:effectLst/>
                          <a:latin typeface="Times New Roman" panose="02020603050405020304" pitchFamily="18" charset="0"/>
                          <a:ea typeface="Times New Roman" panose="02020603050405020304" pitchFamily="18" charset="0"/>
                        </a:rPr>
                        <a:t>52.500,00</a:t>
                      </a:r>
                      <a:endParaRPr lang="es-E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dirty="0">
                          <a:effectLst/>
                          <a:latin typeface="Times New Roman" panose="02020603050405020304" pitchFamily="18" charset="0"/>
                          <a:ea typeface="Times New Roman" panose="02020603050405020304" pitchFamily="18" charset="0"/>
                        </a:rPr>
                        <a:t>77.000,00</a:t>
                      </a:r>
                      <a:endParaRPr lang="es-E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545352"/>
                  </a:ext>
                </a:extLst>
              </a:tr>
            </a:tbl>
          </a:graphicData>
        </a:graphic>
      </p:graphicFrame>
      <p:sp>
        <p:nvSpPr>
          <p:cNvPr id="3" name="Rectángulo 2">
            <a:extLst>
              <a:ext uri="{FF2B5EF4-FFF2-40B4-BE49-F238E27FC236}">
                <a16:creationId xmlns:a16="http://schemas.microsoft.com/office/drawing/2014/main" id="{AECAFE2E-2676-3987-0673-F350C2385E69}"/>
              </a:ext>
            </a:extLst>
          </p:cNvPr>
          <p:cNvSpPr/>
          <p:nvPr/>
        </p:nvSpPr>
        <p:spPr>
          <a:xfrm>
            <a:off x="694944" y="2066759"/>
            <a:ext cx="8037576" cy="313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91587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DE5FAE-94F6-39FA-6A7C-5C381D3127E4}"/>
              </a:ext>
            </a:extLst>
          </p:cNvPr>
          <p:cNvPicPr>
            <a:picLocks noChangeAspect="1"/>
          </p:cNvPicPr>
          <p:nvPr/>
        </p:nvPicPr>
        <p:blipFill>
          <a:blip r:embed="rId2"/>
          <a:stretch>
            <a:fillRect/>
          </a:stretch>
        </p:blipFill>
        <p:spPr>
          <a:xfrm>
            <a:off x="0" y="0"/>
            <a:ext cx="9144000" cy="6838951"/>
          </a:xfrm>
          <a:prstGeom prst="rect">
            <a:avLst/>
          </a:prstGeom>
        </p:spPr>
      </p:pic>
      <p:sp>
        <p:nvSpPr>
          <p:cNvPr id="4" name="CuadroTexto 3">
            <a:extLst>
              <a:ext uri="{FF2B5EF4-FFF2-40B4-BE49-F238E27FC236}">
                <a16:creationId xmlns:a16="http://schemas.microsoft.com/office/drawing/2014/main" id="{90D26CC7-4EC8-7837-C72A-1B1E32D5FD80}"/>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E308762E-7487-FA99-BE43-F26BA0C2F7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887" y="774763"/>
            <a:ext cx="3623945" cy="2881084"/>
          </a:xfrm>
          <a:prstGeom prst="rect">
            <a:avLst/>
          </a:prstGeom>
          <a:noFill/>
        </p:spPr>
      </p:pic>
      <p:pic>
        <p:nvPicPr>
          <p:cNvPr id="7" name="Imagen 6">
            <a:extLst>
              <a:ext uri="{FF2B5EF4-FFF2-40B4-BE49-F238E27FC236}">
                <a16:creationId xmlns:a16="http://schemas.microsoft.com/office/drawing/2014/main" id="{5ABCAB12-EB22-F86E-379C-43D2B66FCC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0639" y="788792"/>
            <a:ext cx="3694721" cy="2867056"/>
          </a:xfrm>
          <a:prstGeom prst="rect">
            <a:avLst/>
          </a:prstGeom>
          <a:noFill/>
        </p:spPr>
      </p:pic>
      <p:pic>
        <p:nvPicPr>
          <p:cNvPr id="9" name="Imagen 8">
            <a:extLst>
              <a:ext uri="{FF2B5EF4-FFF2-40B4-BE49-F238E27FC236}">
                <a16:creationId xmlns:a16="http://schemas.microsoft.com/office/drawing/2014/main" id="{002D4A32-76AD-377C-118E-7373193F0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225" y="3906152"/>
            <a:ext cx="3636607" cy="2872890"/>
          </a:xfrm>
          <a:prstGeom prst="rect">
            <a:avLst/>
          </a:prstGeom>
          <a:noFill/>
        </p:spPr>
      </p:pic>
      <p:pic>
        <p:nvPicPr>
          <p:cNvPr id="11" name="Imagen 10">
            <a:extLst>
              <a:ext uri="{FF2B5EF4-FFF2-40B4-BE49-F238E27FC236}">
                <a16:creationId xmlns:a16="http://schemas.microsoft.com/office/drawing/2014/main" id="{FECCBB26-6323-B3F1-C33B-F8708BD37B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0639" y="3871313"/>
            <a:ext cx="3694721" cy="2907730"/>
          </a:xfrm>
          <a:prstGeom prst="rect">
            <a:avLst/>
          </a:prstGeom>
          <a:noFill/>
        </p:spPr>
      </p:pic>
      <p:sp>
        <p:nvSpPr>
          <p:cNvPr id="3" name="Rectángulo 2">
            <a:extLst>
              <a:ext uri="{FF2B5EF4-FFF2-40B4-BE49-F238E27FC236}">
                <a16:creationId xmlns:a16="http://schemas.microsoft.com/office/drawing/2014/main" id="{C79452C4-AFE0-8492-07FF-1AD94D5112C5}"/>
              </a:ext>
            </a:extLst>
          </p:cNvPr>
          <p:cNvSpPr/>
          <p:nvPr/>
        </p:nvSpPr>
        <p:spPr>
          <a:xfrm rot="16200000">
            <a:off x="1975504" y="2150504"/>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717B2542-22F2-234D-0EA3-B46472DAA774}"/>
              </a:ext>
            </a:extLst>
          </p:cNvPr>
          <p:cNvSpPr/>
          <p:nvPr/>
        </p:nvSpPr>
        <p:spPr>
          <a:xfrm rot="16200000">
            <a:off x="6170882" y="2185369"/>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Rectángulo 7">
            <a:extLst>
              <a:ext uri="{FF2B5EF4-FFF2-40B4-BE49-F238E27FC236}">
                <a16:creationId xmlns:a16="http://schemas.microsoft.com/office/drawing/2014/main" id="{F9FAE377-F0D9-4D95-B3D0-B41902F69BC4}"/>
              </a:ext>
            </a:extLst>
          </p:cNvPr>
          <p:cNvSpPr/>
          <p:nvPr/>
        </p:nvSpPr>
        <p:spPr>
          <a:xfrm rot="16200000">
            <a:off x="1975504" y="5253362"/>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Rectángulo 9">
            <a:extLst>
              <a:ext uri="{FF2B5EF4-FFF2-40B4-BE49-F238E27FC236}">
                <a16:creationId xmlns:a16="http://schemas.microsoft.com/office/drawing/2014/main" id="{313EB7A3-84CA-9E4B-0696-CC9D664A4234}"/>
              </a:ext>
            </a:extLst>
          </p:cNvPr>
          <p:cNvSpPr/>
          <p:nvPr/>
        </p:nvSpPr>
        <p:spPr>
          <a:xfrm rot="16200000">
            <a:off x="6137425" y="5463004"/>
            <a:ext cx="1934927" cy="14363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880742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97F8AA-7DCF-0DF3-AB2F-3FFCE93FC6EC}"/>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2BAF5960-3792-8EF9-E0B8-7CD027DBF2E4}"/>
              </a:ext>
            </a:extLst>
          </p:cNvPr>
          <p:cNvSpPr txBox="1"/>
          <p:nvPr/>
        </p:nvSpPr>
        <p:spPr>
          <a:xfrm>
            <a:off x="678942" y="846148"/>
            <a:ext cx="8391906" cy="954107"/>
          </a:xfrm>
          <a:prstGeom prst="rect">
            <a:avLst/>
          </a:prstGeom>
          <a:noFill/>
        </p:spPr>
        <p:txBody>
          <a:bodyPr wrap="square">
            <a:spAutoFit/>
          </a:bodyPr>
          <a:lstStyle/>
          <a:p>
            <a:pPr algn="ctr"/>
            <a:r>
              <a:rPr lang="es-ES" sz="1400" b="1" dirty="0">
                <a:effectLst/>
                <a:latin typeface="Times New Roman" panose="02020603050405020304" pitchFamily="18" charset="0"/>
                <a:ea typeface="Times New Roman" panose="02020603050405020304" pitchFamily="18" charset="0"/>
              </a:rPr>
              <a:t>EJEMPLO IMPUESTO SOBRE TRANSMISIONES PATRIMONIALES Y ACTOS JURÍDICOS DOCUMENTADOS, MODALIDAD ACTOS JURÍDICOS DOCUMENTADOS 2025</a:t>
            </a:r>
            <a:endParaRPr lang="es-ES" sz="3200" b="1" dirty="0">
              <a:effectLst/>
              <a:latin typeface="Times New Roman" panose="02020603050405020304" pitchFamily="18" charset="0"/>
              <a:ea typeface="Times New Roman" panose="02020603050405020304" pitchFamily="18" charset="0"/>
            </a:endParaRPr>
          </a:p>
          <a:p>
            <a:pPr algn="l"/>
            <a:r>
              <a:rPr lang="es-ES" sz="1400" b="0" dirty="0">
                <a:effectLst/>
                <a:latin typeface="Times New Roman" panose="02020603050405020304" pitchFamily="18" charset="0"/>
                <a:ea typeface="Times New Roman" panose="02020603050405020304" pitchFamily="18" charset="0"/>
              </a:rPr>
              <a:t> </a:t>
            </a:r>
            <a:endParaRPr lang="es-ES" sz="3600" b="1" dirty="0">
              <a:effectLst/>
              <a:latin typeface="Times New Roman" panose="02020603050405020304" pitchFamily="18" charset="0"/>
              <a:ea typeface="Times New Roman" panose="02020603050405020304" pitchFamily="18" charset="0"/>
            </a:endParaRPr>
          </a:p>
          <a:p>
            <a:pPr algn="just"/>
            <a:r>
              <a:rPr lang="es-ES" sz="1400" b="0" dirty="0">
                <a:effectLst/>
                <a:latin typeface="Times New Roman" panose="02020603050405020304" pitchFamily="18" charset="0"/>
                <a:ea typeface="Times New Roman" panose="02020603050405020304" pitchFamily="18" charset="0"/>
              </a:rPr>
              <a:t>Escrituración de la adquisición de un inmueble nuevo, sin que vaya a constituir la vivienda habitual del adquirente.</a:t>
            </a:r>
            <a:endParaRPr lang="es-ES" sz="3600" b="1"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33E080FB-5461-FC25-A01A-B21AF1D05814}"/>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6AD75561-5459-040F-8EB1-03D56705E22E}"/>
              </a:ext>
            </a:extLst>
          </p:cNvPr>
          <p:cNvGraphicFramePr>
            <a:graphicFrameLocks noGrp="1"/>
          </p:cNvGraphicFramePr>
          <p:nvPr>
            <p:extLst>
              <p:ext uri="{D42A27DB-BD31-4B8C-83A1-F6EECF244321}">
                <p14:modId xmlns:p14="http://schemas.microsoft.com/office/powerpoint/2010/main" val="3103388128"/>
              </p:ext>
            </p:extLst>
          </p:nvPr>
        </p:nvGraphicFramePr>
        <p:xfrm>
          <a:off x="1335024" y="1886075"/>
          <a:ext cx="6931154" cy="4876579"/>
        </p:xfrm>
        <a:graphic>
          <a:graphicData uri="http://schemas.openxmlformats.org/drawingml/2006/table">
            <a:tbl>
              <a:tblPr firstRow="1" firstCol="1" bandRow="1"/>
              <a:tblGrid>
                <a:gridCol w="2739066">
                  <a:extLst>
                    <a:ext uri="{9D8B030D-6E8A-4147-A177-3AD203B41FA5}">
                      <a16:colId xmlns:a16="http://schemas.microsoft.com/office/drawing/2014/main" val="3320089813"/>
                    </a:ext>
                  </a:extLst>
                </a:gridCol>
                <a:gridCol w="1048022">
                  <a:extLst>
                    <a:ext uri="{9D8B030D-6E8A-4147-A177-3AD203B41FA5}">
                      <a16:colId xmlns:a16="http://schemas.microsoft.com/office/drawing/2014/main" val="2248088863"/>
                    </a:ext>
                  </a:extLst>
                </a:gridCol>
                <a:gridCol w="1048022">
                  <a:extLst>
                    <a:ext uri="{9D8B030D-6E8A-4147-A177-3AD203B41FA5}">
                      <a16:colId xmlns:a16="http://schemas.microsoft.com/office/drawing/2014/main" val="404881303"/>
                    </a:ext>
                  </a:extLst>
                </a:gridCol>
                <a:gridCol w="1048022">
                  <a:extLst>
                    <a:ext uri="{9D8B030D-6E8A-4147-A177-3AD203B41FA5}">
                      <a16:colId xmlns:a16="http://schemas.microsoft.com/office/drawing/2014/main" val="1291523085"/>
                    </a:ext>
                  </a:extLst>
                </a:gridCol>
                <a:gridCol w="1048022">
                  <a:extLst>
                    <a:ext uri="{9D8B030D-6E8A-4147-A177-3AD203B41FA5}">
                      <a16:colId xmlns:a16="http://schemas.microsoft.com/office/drawing/2014/main" val="4173373518"/>
                    </a:ext>
                  </a:extLst>
                </a:gridCol>
              </a:tblGrid>
              <a:tr h="464437">
                <a:tc>
                  <a:txBody>
                    <a:bodyPr/>
                    <a:lstStyle/>
                    <a:p>
                      <a:r>
                        <a:rPr lang="es-ES" sz="1050" b="1" dirty="0">
                          <a:solidFill>
                            <a:srgbClr val="000000"/>
                          </a:solidFill>
                          <a:effectLst/>
                          <a:latin typeface="Times New Roman" panose="02020603050405020304" pitchFamily="18" charset="0"/>
                          <a:ea typeface="Times New Roman" panose="02020603050405020304" pitchFamily="18" charset="0"/>
                        </a:rPr>
                        <a:t>Valor escriturado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400" b="1">
                          <a:solidFill>
                            <a:srgbClr val="000000"/>
                          </a:solidFill>
                          <a:effectLst/>
                          <a:latin typeface="Times New Roman" panose="02020603050405020304" pitchFamily="18" charset="0"/>
                          <a:ea typeface="Times New Roman" panose="02020603050405020304" pitchFamily="18" charset="0"/>
                        </a:rPr>
                        <a:t>150.000,00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400" b="1">
                          <a:solidFill>
                            <a:srgbClr val="000000"/>
                          </a:solidFill>
                          <a:effectLst/>
                          <a:latin typeface="Times New Roman" panose="02020603050405020304" pitchFamily="18" charset="0"/>
                          <a:ea typeface="Times New Roman" panose="02020603050405020304" pitchFamily="18" charset="0"/>
                        </a:rPr>
                        <a:t>450.000,00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400" b="1">
                          <a:solidFill>
                            <a:srgbClr val="000000"/>
                          </a:solidFill>
                          <a:effectLst/>
                          <a:latin typeface="Times New Roman" panose="02020603050405020304" pitchFamily="18" charset="0"/>
                          <a:ea typeface="Times New Roman" panose="02020603050405020304" pitchFamily="18" charset="0"/>
                        </a:rPr>
                        <a:t>500.000,00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es-ES" sz="1400" b="1">
                          <a:solidFill>
                            <a:srgbClr val="000000"/>
                          </a:solidFill>
                          <a:effectLst/>
                          <a:latin typeface="Times New Roman" panose="02020603050405020304" pitchFamily="18" charset="0"/>
                          <a:ea typeface="Times New Roman" panose="02020603050405020304" pitchFamily="18" charset="0"/>
                        </a:rPr>
                        <a:t>750.000,00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63675853"/>
                  </a:ext>
                </a:extLst>
              </a:tr>
              <a:tr h="232218">
                <a:tc>
                  <a:txBody>
                    <a:bodyPr/>
                    <a:lstStyle/>
                    <a:p>
                      <a:r>
                        <a:rPr lang="es-ES" sz="1050" dirty="0">
                          <a:solidFill>
                            <a:srgbClr val="000000"/>
                          </a:solidFill>
                          <a:effectLst/>
                          <a:latin typeface="Times New Roman" panose="02020603050405020304" pitchFamily="18" charset="0"/>
                          <a:ea typeface="Times New Roman" panose="02020603050405020304" pitchFamily="18" charset="0"/>
                        </a:rPr>
                        <a:t>ANDALUCÍA</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1.800,00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5.400,00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dirty="0">
                          <a:effectLst/>
                          <a:latin typeface="Times New Roman" panose="02020603050405020304" pitchFamily="18" charset="0"/>
                          <a:ea typeface="Times New Roman" panose="02020603050405020304" pitchFamily="18" charset="0"/>
                        </a:rPr>
                        <a:t>9.000,00</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470277"/>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ARAGÓN</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977598"/>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PRINCIPADO DE ASTURIAS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1.800,00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5.400,00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9.000,00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466343"/>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ILLES BALEARS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108293"/>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ISLAS CANARIAS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1.125,00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3.375,00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5.625,00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854970"/>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CANTABRIA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41501"/>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CASTILLA Y LEÓN</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98954"/>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CASTILLA LA MANCHA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311699"/>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CATALUÑA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691789"/>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EXTREMADURA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750565"/>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GALICIA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970476"/>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MADRID</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1.125,00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3.375,00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3.750,00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5.625,00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312619"/>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REGIÓN DE MURCIA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3.000,00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9.000,00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10.000,00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15.000,00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902303762"/>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LA RIOJA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1.500,00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4.500,00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5.000,00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96490"/>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VALENCIA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6.750,00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7.500,00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400">
                          <a:effectLst/>
                          <a:latin typeface="Times New Roman" panose="02020603050405020304" pitchFamily="18" charset="0"/>
                          <a:ea typeface="Times New Roman" panose="02020603050405020304" pitchFamily="18" charset="0"/>
                        </a:rPr>
                        <a:t>11.250,00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225486"/>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NAVARRA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3.750,00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9012625"/>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BIZKAIA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3.750,00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80578200"/>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GIPUZKOA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3.750,00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00380186"/>
                  </a:ext>
                </a:extLst>
              </a:tr>
              <a:tr h="232218">
                <a:tc>
                  <a:txBody>
                    <a:bodyPr/>
                    <a:lstStyle/>
                    <a:p>
                      <a:r>
                        <a:rPr lang="es-ES" sz="1050">
                          <a:solidFill>
                            <a:srgbClr val="000000"/>
                          </a:solidFill>
                          <a:effectLst/>
                          <a:latin typeface="Times New Roman" panose="02020603050405020304" pitchFamily="18" charset="0"/>
                          <a:ea typeface="Times New Roman" panose="02020603050405020304" pitchFamily="18" charset="0"/>
                        </a:rPr>
                        <a:t>ÁLAVA</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750,00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2.250,00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a:solidFill>
                            <a:srgbClr val="000000"/>
                          </a:solidFill>
                          <a:effectLst/>
                          <a:latin typeface="Times New Roman" panose="02020603050405020304" pitchFamily="18" charset="0"/>
                          <a:ea typeface="Times New Roman" panose="02020603050405020304" pitchFamily="18" charset="0"/>
                        </a:rPr>
                        <a:t>2.500,00</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s-ES" sz="1400" dirty="0">
                          <a:solidFill>
                            <a:srgbClr val="000000"/>
                          </a:solidFill>
                          <a:effectLst/>
                          <a:latin typeface="Times New Roman" panose="02020603050405020304" pitchFamily="18" charset="0"/>
                          <a:ea typeface="Times New Roman" panose="02020603050405020304" pitchFamily="18" charset="0"/>
                        </a:rPr>
                        <a:t>3.750,00</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34105994"/>
                  </a:ext>
                </a:extLst>
              </a:tr>
            </a:tbl>
          </a:graphicData>
        </a:graphic>
      </p:graphicFrame>
      <p:sp>
        <p:nvSpPr>
          <p:cNvPr id="4" name="Rectángulo 3">
            <a:extLst>
              <a:ext uri="{FF2B5EF4-FFF2-40B4-BE49-F238E27FC236}">
                <a16:creationId xmlns:a16="http://schemas.microsoft.com/office/drawing/2014/main" id="{E7F7727D-EB93-1BE7-66A8-2CAFD4D86D7B}"/>
              </a:ext>
            </a:extLst>
          </p:cNvPr>
          <p:cNvSpPr/>
          <p:nvPr/>
        </p:nvSpPr>
        <p:spPr>
          <a:xfrm>
            <a:off x="1335024" y="2322388"/>
            <a:ext cx="6931154" cy="313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3301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1F893D-D4CD-B037-1F88-E890846609C8}"/>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B4FBC9C1-7F02-8B6A-FFE2-63B34B7A6B00}"/>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CUADROS NUMÉRICOS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28B40D8-782F-954F-1595-45F84756D585}"/>
              </a:ext>
            </a:extLst>
          </p:cNvPr>
          <p:cNvSpPr txBox="1"/>
          <p:nvPr/>
        </p:nvSpPr>
        <p:spPr>
          <a:xfrm>
            <a:off x="857390" y="1597763"/>
            <a:ext cx="8124050" cy="5078313"/>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endPar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El cuadro </a:t>
            </a:r>
            <a:r>
              <a:rPr kumimoji="0" lang="es-ES"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2 de recaudación total muestra cómo va evolucionado la recaudación tributaria del Estado. </a:t>
            </a:r>
            <a:r>
              <a:rPr kumimoji="0" lang="es-ES"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En el año 2023 se logran ingresos por el IRPF de 120.280 millones de euros, lo que supone un 9,86 por 100</a:t>
            </a:r>
            <a:r>
              <a:rPr lang="es-ES" b="1" dirty="0">
                <a:solidFill>
                  <a:prstClr val="black"/>
                </a:solidFill>
                <a:latin typeface="Calibri"/>
                <a:ea typeface="Times New Roman" panose="02020603050405020304" pitchFamily="18" charset="0"/>
              </a:rPr>
              <a:t> de incremento respecto al del año anterior. A falta de datos 2024 ya se observa que la recaudación será aún mayor que la de 2023</a:t>
            </a:r>
            <a:endParaRPr kumimoji="0" lang="es-ES"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2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La recaudación del </a:t>
            </a:r>
            <a:r>
              <a:rPr kumimoji="0" lang="es-ES"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Impuesto sobre Sociedades </a:t>
            </a: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que, aunque venía incrementándose poco a poco desde 2014, se estancó en 2019 y, como era de esperar, descendió abruptamente en 2020. </a:t>
            </a:r>
            <a:r>
              <a:rPr kumimoji="0" lang="es-ES"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Ya en 2023 consolida la tendencia alcista ingresando un 8,96 por 100 más que en el año precedente</a:t>
            </a: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Sin duda esto tiene mucho que ver con el incremento de beneficios de las empresas el pasado año y, seguramente, con el fuerte incremento que tuvieron las firmas del Ibex 35.</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El importe total de los tributos recaudados por el Estado se incrementó un 6,45 por 100 en 2023 respecto a 2022</a:t>
            </a:r>
            <a:r>
              <a:rPr kumimoji="0" lang="es-ES"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subiendo la recaudación de los impuestos principales de nuestro sistema tributario, por un lado, por el incremento de actividad y, por otro, por la inflación interanual del 3,1 por 100. </a:t>
            </a:r>
          </a:p>
        </p:txBody>
      </p:sp>
      <p:sp>
        <p:nvSpPr>
          <p:cNvPr id="6" name="CuadroTexto 5">
            <a:extLst>
              <a:ext uri="{FF2B5EF4-FFF2-40B4-BE49-F238E27FC236}">
                <a16:creationId xmlns:a16="http://schemas.microsoft.com/office/drawing/2014/main" id="{56565F31-0E57-783B-FC2E-623A376B5B0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34F0B979-363B-A8AA-C10A-A3CD18742F5D}"/>
              </a:ext>
            </a:extLst>
          </p:cNvPr>
          <p:cNvPicPr>
            <a:picLocks noChangeAspect="1"/>
          </p:cNvPicPr>
          <p:nvPr/>
        </p:nvPicPr>
        <p:blipFill rotWithShape="1">
          <a:blip r:embed="rId3"/>
          <a:srcRect l="22947" t="16749"/>
          <a:stretch/>
        </p:blipFill>
        <p:spPr>
          <a:xfrm>
            <a:off x="1088136" y="1183186"/>
            <a:ext cx="549850" cy="500883"/>
          </a:xfrm>
          <a:prstGeom prst="rect">
            <a:avLst/>
          </a:prstGeom>
        </p:spPr>
      </p:pic>
    </p:spTree>
    <p:extLst>
      <p:ext uri="{BB962C8B-B14F-4D97-AF65-F5344CB8AC3E}">
        <p14:creationId xmlns:p14="http://schemas.microsoft.com/office/powerpoint/2010/main" val="3822972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8D5D621-06B8-019B-6FCF-A45C66EED145}"/>
              </a:ext>
            </a:extLst>
          </p:cNvPr>
          <p:cNvPicPr>
            <a:picLocks noChangeAspect="1"/>
          </p:cNvPicPr>
          <p:nvPr/>
        </p:nvPicPr>
        <p:blipFill>
          <a:blip r:embed="rId2"/>
          <a:stretch>
            <a:fillRect/>
          </a:stretch>
        </p:blipFill>
        <p:spPr>
          <a:xfrm>
            <a:off x="0" y="9524"/>
            <a:ext cx="9144000" cy="6838951"/>
          </a:xfrm>
          <a:prstGeom prst="rect">
            <a:avLst/>
          </a:prstGeom>
        </p:spPr>
      </p:pic>
      <p:sp>
        <p:nvSpPr>
          <p:cNvPr id="4" name="CuadroTexto 3">
            <a:extLst>
              <a:ext uri="{FF2B5EF4-FFF2-40B4-BE49-F238E27FC236}">
                <a16:creationId xmlns:a16="http://schemas.microsoft.com/office/drawing/2014/main" id="{4F8BC5FA-1BF9-2459-9786-0B4A144F3DD7}"/>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C3A98209-D677-0D30-F38E-920A4266F8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92" y="927612"/>
            <a:ext cx="3885311" cy="2900826"/>
          </a:xfrm>
          <a:prstGeom prst="rect">
            <a:avLst/>
          </a:prstGeom>
          <a:noFill/>
        </p:spPr>
      </p:pic>
      <p:pic>
        <p:nvPicPr>
          <p:cNvPr id="7" name="Imagen 6">
            <a:extLst>
              <a:ext uri="{FF2B5EF4-FFF2-40B4-BE49-F238E27FC236}">
                <a16:creationId xmlns:a16="http://schemas.microsoft.com/office/drawing/2014/main" id="{219269EC-48FB-FDD6-42F4-E9500C8306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489" y="927612"/>
            <a:ext cx="3741439" cy="2915143"/>
          </a:xfrm>
          <a:prstGeom prst="rect">
            <a:avLst/>
          </a:prstGeom>
          <a:noFill/>
        </p:spPr>
      </p:pic>
      <p:pic>
        <p:nvPicPr>
          <p:cNvPr id="9" name="Imagen 8">
            <a:extLst>
              <a:ext uri="{FF2B5EF4-FFF2-40B4-BE49-F238E27FC236}">
                <a16:creationId xmlns:a16="http://schemas.microsoft.com/office/drawing/2014/main" id="{DD5A4541-DC01-53AB-6E37-197AF2EAFE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892" y="3892626"/>
            <a:ext cx="3885311" cy="2816219"/>
          </a:xfrm>
          <a:prstGeom prst="rect">
            <a:avLst/>
          </a:prstGeom>
          <a:noFill/>
        </p:spPr>
      </p:pic>
      <p:pic>
        <p:nvPicPr>
          <p:cNvPr id="11" name="Imagen 10">
            <a:extLst>
              <a:ext uri="{FF2B5EF4-FFF2-40B4-BE49-F238E27FC236}">
                <a16:creationId xmlns:a16="http://schemas.microsoft.com/office/drawing/2014/main" id="{E457B0C3-BB0B-192B-4E93-8CBA57C004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5912" y="3892626"/>
            <a:ext cx="3742016" cy="2816219"/>
          </a:xfrm>
          <a:prstGeom prst="rect">
            <a:avLst/>
          </a:prstGeom>
          <a:noFill/>
        </p:spPr>
      </p:pic>
      <p:sp>
        <p:nvSpPr>
          <p:cNvPr id="3" name="Rectángulo 2">
            <a:extLst>
              <a:ext uri="{FF2B5EF4-FFF2-40B4-BE49-F238E27FC236}">
                <a16:creationId xmlns:a16="http://schemas.microsoft.com/office/drawing/2014/main" id="{5708E44A-E1B3-4AA4-A3E5-EA0C7B5A9AB3}"/>
              </a:ext>
            </a:extLst>
          </p:cNvPr>
          <p:cNvSpPr/>
          <p:nvPr/>
        </p:nvSpPr>
        <p:spPr>
          <a:xfrm rot="16200000">
            <a:off x="1850922" y="2313367"/>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2B1A8955-20AA-E75E-DB8B-31D1C19BED73}"/>
              </a:ext>
            </a:extLst>
          </p:cNvPr>
          <p:cNvSpPr/>
          <p:nvPr/>
        </p:nvSpPr>
        <p:spPr>
          <a:xfrm rot="16200000">
            <a:off x="5946672" y="2306209"/>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0005FCF7-6267-637D-B92D-330DB4DE1E90}"/>
              </a:ext>
            </a:extLst>
          </p:cNvPr>
          <p:cNvSpPr/>
          <p:nvPr/>
        </p:nvSpPr>
        <p:spPr>
          <a:xfrm rot="16200000">
            <a:off x="1859689" y="5335008"/>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831F5E72-5663-7C8C-6785-75DD92D2197D}"/>
              </a:ext>
            </a:extLst>
          </p:cNvPr>
          <p:cNvSpPr/>
          <p:nvPr/>
        </p:nvSpPr>
        <p:spPr>
          <a:xfrm rot="16200000">
            <a:off x="5946672" y="5335008"/>
            <a:ext cx="1868012" cy="143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3215978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37A642-B838-15C5-0182-F36F4DBDB4A2}"/>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41F7466D-C34D-A4F5-62A7-5B0200ED2144}"/>
              </a:ext>
            </a:extLst>
          </p:cNvPr>
          <p:cNvSpPr txBox="1"/>
          <p:nvPr/>
        </p:nvSpPr>
        <p:spPr>
          <a:xfrm>
            <a:off x="1558977" y="983132"/>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CONCLUSIONES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624FA33D-5E56-5EAA-1B1C-6F6B8C0A3C49}"/>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209CBDCB-D62E-4508-472E-93AE31CACA98}"/>
              </a:ext>
            </a:extLst>
          </p:cNvPr>
          <p:cNvPicPr>
            <a:picLocks noChangeAspect="1"/>
          </p:cNvPicPr>
          <p:nvPr/>
        </p:nvPicPr>
        <p:blipFill rotWithShape="1">
          <a:blip r:embed="rId3"/>
          <a:srcRect l="22947" t="16749"/>
          <a:stretch/>
        </p:blipFill>
        <p:spPr>
          <a:xfrm>
            <a:off x="997910" y="932745"/>
            <a:ext cx="549850" cy="500883"/>
          </a:xfrm>
          <a:prstGeom prst="rect">
            <a:avLst/>
          </a:prstGeom>
        </p:spPr>
      </p:pic>
      <p:sp>
        <p:nvSpPr>
          <p:cNvPr id="7" name="CuadroTexto 6">
            <a:extLst>
              <a:ext uri="{FF2B5EF4-FFF2-40B4-BE49-F238E27FC236}">
                <a16:creationId xmlns:a16="http://schemas.microsoft.com/office/drawing/2014/main" id="{B72AE705-A57E-BE88-FB64-D555F43645CB}"/>
              </a:ext>
            </a:extLst>
          </p:cNvPr>
          <p:cNvSpPr txBox="1"/>
          <p:nvPr/>
        </p:nvSpPr>
        <p:spPr>
          <a:xfrm>
            <a:off x="667512" y="1433627"/>
            <a:ext cx="8119436" cy="4985980"/>
          </a:xfrm>
          <a:prstGeom prst="rect">
            <a:avLst/>
          </a:prstGeom>
          <a:noFill/>
        </p:spPr>
        <p:txBody>
          <a:bodyPr wrap="square">
            <a:spAutoFit/>
          </a:bodyPr>
          <a:lstStyle/>
          <a:p>
            <a:pPr lvl="0" algn="just"/>
            <a:r>
              <a:rPr lang="es-ES" sz="1800" dirty="0">
                <a:effectLst/>
                <a:latin typeface="+mj-lt"/>
                <a:ea typeface="Times New Roman" panose="02020603050405020304" pitchFamily="18" charset="0"/>
              </a:rPr>
              <a:t> </a:t>
            </a:r>
            <a:endParaRPr lang="es-ES" sz="24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Los ingresos tributarios ligados a la financiación de las comunidades se mantienen constantes de un año a otro, sin apenas variación.</a:t>
            </a:r>
          </a:p>
          <a:p>
            <a:pPr lvl="0" algn="just"/>
            <a:endParaRPr lang="es-ES" sz="28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En cuanto a los ingresos tributarios del Estado, en el año 2023 se logran por el IRPF 120.280 millones de euros, un 9,86 por 100 más que en 2022.</a:t>
            </a:r>
          </a:p>
          <a:p>
            <a:pPr lvl="0" algn="just"/>
            <a:endParaRPr lang="es-ES" sz="28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En el IRPF, las CCAA regulan muchas deducciones, en general con poco coste recaudatorio porque se suelen establecer para contribuyentes con circunstancias muy concretas y, normalmente, con rentas bajas. En los últimos años se regulan incentivos para paliar la despoblación rural así como para los diagnosticados con esclerosis lateral amiotrófica (ELA). </a:t>
            </a:r>
          </a:p>
          <a:p>
            <a:pPr lvl="0" algn="just"/>
            <a:endParaRPr lang="es-ES" sz="1800" dirty="0">
              <a:effectLst/>
              <a:latin typeface="+mj-lt"/>
              <a:ea typeface="Times New Roman" panose="02020603050405020304" pitchFamily="18" charset="0"/>
            </a:endParaRPr>
          </a:p>
          <a:p>
            <a:pPr marL="342900" indent="-342900" algn="just">
              <a:buFont typeface="Wingdings" panose="05000000000000000000" pitchFamily="2" charset="2"/>
              <a:buChar char=""/>
            </a:pPr>
            <a:r>
              <a:rPr lang="es-ES" dirty="0">
                <a:latin typeface="+mj-lt"/>
              </a:rPr>
              <a:t>En ese impuesto, las CCAA han utilizado mucho su capacidad normativa, lo que crea muchas desigualdades según se sitúe la residencia de los ciudadanos.</a:t>
            </a:r>
          </a:p>
          <a:p>
            <a:pPr marL="342900" lvl="0" indent="-342900" algn="just">
              <a:buFont typeface="Wingdings" panose="05000000000000000000" pitchFamily="2" charset="2"/>
              <a:buChar char=""/>
            </a:pPr>
            <a:endParaRPr lang="es-E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3164040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25F5-006A-7F6C-9798-F9AE34DD5DD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5F442CE-3F00-8883-5CC9-119C03712B75}"/>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FFFDC55A-4B34-674A-E12F-BD02B4B14A82}"/>
              </a:ext>
            </a:extLst>
          </p:cNvPr>
          <p:cNvSpPr txBox="1"/>
          <p:nvPr/>
        </p:nvSpPr>
        <p:spPr>
          <a:xfrm>
            <a:off x="1558977" y="983132"/>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CONCLUSIONES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F40345DB-B648-012F-E5F3-03EAE2D5D6BF}"/>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D9B8C6BF-DD4A-37F1-FDF8-5E41E9E785F8}"/>
              </a:ext>
            </a:extLst>
          </p:cNvPr>
          <p:cNvPicPr>
            <a:picLocks noChangeAspect="1"/>
          </p:cNvPicPr>
          <p:nvPr/>
        </p:nvPicPr>
        <p:blipFill rotWithShape="1">
          <a:blip r:embed="rId3"/>
          <a:srcRect l="22947" t="16749"/>
          <a:stretch/>
        </p:blipFill>
        <p:spPr>
          <a:xfrm>
            <a:off x="997910" y="932745"/>
            <a:ext cx="549850" cy="500883"/>
          </a:xfrm>
          <a:prstGeom prst="rect">
            <a:avLst/>
          </a:prstGeom>
        </p:spPr>
      </p:pic>
      <p:sp>
        <p:nvSpPr>
          <p:cNvPr id="8" name="CuadroTexto 7">
            <a:extLst>
              <a:ext uri="{FF2B5EF4-FFF2-40B4-BE49-F238E27FC236}">
                <a16:creationId xmlns:a16="http://schemas.microsoft.com/office/drawing/2014/main" id="{CEF24DB1-6678-6170-8F0D-9871299D85C8}"/>
              </a:ext>
            </a:extLst>
          </p:cNvPr>
          <p:cNvSpPr txBox="1"/>
          <p:nvPr/>
        </p:nvSpPr>
        <p:spPr>
          <a:xfrm>
            <a:off x="685800" y="1383242"/>
            <a:ext cx="8101148" cy="4478149"/>
          </a:xfrm>
          <a:prstGeom prst="rect">
            <a:avLst/>
          </a:prstGeom>
          <a:noFill/>
        </p:spPr>
        <p:txBody>
          <a:bodyPr wrap="square">
            <a:spAutoFit/>
          </a:bodyPr>
          <a:lstStyle/>
          <a:p>
            <a:pPr marL="342900" lvl="0" indent="-342900" algn="just">
              <a:buFont typeface="Wingdings" panose="05000000000000000000" pitchFamily="2" charset="2"/>
              <a:buChar char=""/>
            </a:pPr>
            <a:endParaRPr lang="es-ES" sz="11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Las tarifas del IRPF de las comunidades se apartan de la tarifa estatal (9,5 a 24,5%). Así, de las CCAA de régimen común, cuatro tienen el mismo tipo mínimo que la estatal, ocho lo han fijado por debajo y, para las tres restantes, es superior. Por lo que se refiere al marginal máximo, en seis comunidades es inferior al estatal y en nueve superior.</a:t>
            </a:r>
          </a:p>
          <a:p>
            <a:pPr marL="342900" lvl="0" indent="-342900" algn="just">
              <a:buFont typeface="Wingdings" panose="05000000000000000000" pitchFamily="2" charset="2"/>
              <a:buChar char=""/>
            </a:pPr>
            <a:endParaRPr lang="es-ES" sz="11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En el IP se ha utilizado menos la capacidad normativa. Solo ocho CCAA aplican la misma tarifa que la estatal. Lo más relevante es que </a:t>
            </a:r>
            <a:r>
              <a:rPr lang="es-ES" sz="1800" dirty="0">
                <a:effectLst/>
                <a:highlight>
                  <a:srgbClr val="FFFF00"/>
                </a:highlight>
                <a:latin typeface="+mj-lt"/>
                <a:ea typeface="Times New Roman" panose="02020603050405020304" pitchFamily="18" charset="0"/>
              </a:rPr>
              <a:t>Andalucía</a:t>
            </a:r>
            <a:r>
              <a:rPr lang="es-ES" sz="1800" dirty="0">
                <a:effectLst/>
                <a:latin typeface="+mj-lt"/>
                <a:ea typeface="Times New Roman" panose="02020603050405020304" pitchFamily="18" charset="0"/>
              </a:rPr>
              <a:t>, Galicia, Madrid y La Rioja, regulan una bonificación para que la recaudación se quede en sus territorios. Solo Extremadura bonifica el impuesto.</a:t>
            </a:r>
            <a:r>
              <a:rPr lang="es-ES" sz="1800" dirty="0">
                <a:solidFill>
                  <a:srgbClr val="FF0000"/>
                </a:solidFill>
                <a:effectLst/>
                <a:latin typeface="+mj-lt"/>
                <a:ea typeface="Times New Roman" panose="02020603050405020304" pitchFamily="18" charset="0"/>
              </a:rPr>
              <a:t> </a:t>
            </a:r>
            <a:r>
              <a:rPr lang="es-ES" sz="1800" dirty="0">
                <a:effectLst/>
                <a:latin typeface="+mj-lt"/>
                <a:ea typeface="Times New Roman" panose="02020603050405020304" pitchFamily="18" charset="0"/>
              </a:rPr>
              <a:t>En cuanto a los mínimos exentos, se han establecido más bajos que la norma estatal en Cataluña, Extremadura y Comunidad Valenciana, y más alto en Illes Balears; otras comunidades regulan mínimos para contribuyentes con discapacidad.</a:t>
            </a:r>
          </a:p>
          <a:p>
            <a:pPr marL="342900" lvl="0" indent="-342900" algn="just">
              <a:buFont typeface="Wingdings" panose="05000000000000000000" pitchFamily="2" charset="2"/>
              <a:buChar char=""/>
            </a:pPr>
            <a:endParaRPr lang="es-ES" sz="11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Convendría plantearse si merece la pena ir a contracorriente en la tributación sobre la riqueza en el seno de la UE.</a:t>
            </a:r>
            <a:endParaRPr lang="es-E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2157066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22EC-8E1B-836A-D927-C8A7A4B0934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B0ABA6A-65A0-E50A-D382-55B9D1DD5769}"/>
              </a:ext>
            </a:extLst>
          </p:cNvPr>
          <p:cNvPicPr>
            <a:picLocks noChangeAspect="1"/>
          </p:cNvPicPr>
          <p:nvPr/>
        </p:nvPicPr>
        <p:blipFill>
          <a:blip r:embed="rId2"/>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4FC74377-E62A-E9D6-9BA4-BC19817A5EAC}"/>
              </a:ext>
            </a:extLst>
          </p:cNvPr>
          <p:cNvSpPr txBox="1"/>
          <p:nvPr/>
        </p:nvSpPr>
        <p:spPr>
          <a:xfrm>
            <a:off x="1558977" y="983132"/>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CONCLUSIONES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74535CAD-FE20-6353-1B58-ED78DB9DAC90}"/>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8876BEC7-D7E7-95F4-E7D6-C232F10D30EF}"/>
              </a:ext>
            </a:extLst>
          </p:cNvPr>
          <p:cNvPicPr>
            <a:picLocks noChangeAspect="1"/>
          </p:cNvPicPr>
          <p:nvPr/>
        </p:nvPicPr>
        <p:blipFill rotWithShape="1">
          <a:blip r:embed="rId3"/>
          <a:srcRect l="22947" t="16749"/>
          <a:stretch/>
        </p:blipFill>
        <p:spPr>
          <a:xfrm>
            <a:off x="997910" y="932745"/>
            <a:ext cx="549850" cy="500883"/>
          </a:xfrm>
          <a:prstGeom prst="rect">
            <a:avLst/>
          </a:prstGeom>
        </p:spPr>
      </p:pic>
      <p:sp>
        <p:nvSpPr>
          <p:cNvPr id="8" name="CuadroTexto 7">
            <a:extLst>
              <a:ext uri="{FF2B5EF4-FFF2-40B4-BE49-F238E27FC236}">
                <a16:creationId xmlns:a16="http://schemas.microsoft.com/office/drawing/2014/main" id="{9525F90D-C4BA-6B87-F556-1C0E885E35E6}"/>
              </a:ext>
            </a:extLst>
          </p:cNvPr>
          <p:cNvSpPr txBox="1"/>
          <p:nvPr/>
        </p:nvSpPr>
        <p:spPr>
          <a:xfrm>
            <a:off x="777240" y="1924160"/>
            <a:ext cx="7918704" cy="4001095"/>
          </a:xfrm>
          <a:prstGeom prst="rect">
            <a:avLst/>
          </a:prstGeom>
          <a:noFill/>
        </p:spPr>
        <p:txBody>
          <a:bodyPr wrap="square">
            <a:spAutoFit/>
          </a:bodyPr>
          <a:lstStyle/>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En Sucesiones son diez las comunidades que regulan los mismos tipos de gravamen que los de la tarifa estatal (7,65 a 34%), aunque algunas tienen tarifas propias en función del parentesco. En la mayoría prácticamente no se paga cuando los sucesores son familiares cercanos y, en el resto, prácticamente no se paga cuando cada heredero no tiene una base superior a cierta cantidad que, como poco, es de 300.000€. En varias comunidades se alivia la tributación también a los familiares del grupo III. </a:t>
            </a:r>
          </a:p>
          <a:p>
            <a:pPr marL="342900" lvl="0" indent="-342900" algn="just">
              <a:buFont typeface="Wingdings" panose="05000000000000000000" pitchFamily="2" charset="2"/>
              <a:buChar char=""/>
            </a:pPr>
            <a:endParaRPr lang="es-ES" sz="28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En Donaciones prácticamente no tributan los familiares cercanos y casa vez, son más, las comunidades que aplican incentivos al Grupo III.</a:t>
            </a:r>
          </a:p>
          <a:p>
            <a:pPr marL="342900" lvl="0" indent="-342900" algn="just">
              <a:buFont typeface="Wingdings" panose="05000000000000000000" pitchFamily="2" charset="2"/>
              <a:buChar char=""/>
            </a:pPr>
            <a:endParaRPr lang="es-ES" sz="2800"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sz="1800" dirty="0">
                <a:effectLst/>
                <a:latin typeface="+mj-lt"/>
                <a:ea typeface="Times New Roman" panose="02020603050405020304" pitchFamily="18" charset="0"/>
              </a:rPr>
              <a:t>La mayoría de las CCAA mejoran los beneficios fiscales que la norma estatal regula para la transmisión de la empresa familiar.</a:t>
            </a:r>
            <a:endParaRPr lang="es-E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4033465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9B18-FB18-E5C7-E36B-1AE08009A77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3044DCE-00AF-45E9-3E51-F17906632504}"/>
              </a:ext>
            </a:extLst>
          </p:cNvPr>
          <p:cNvPicPr>
            <a:picLocks noChangeAspect="1"/>
          </p:cNvPicPr>
          <p:nvPr/>
        </p:nvPicPr>
        <p:blipFill>
          <a:blip r:embed="rId2"/>
          <a:stretch>
            <a:fillRect/>
          </a:stretch>
        </p:blipFill>
        <p:spPr>
          <a:xfrm>
            <a:off x="0" y="0"/>
            <a:ext cx="9144000" cy="6838951"/>
          </a:xfrm>
          <a:prstGeom prst="rect">
            <a:avLst/>
          </a:prstGeom>
        </p:spPr>
      </p:pic>
      <p:sp>
        <p:nvSpPr>
          <p:cNvPr id="2" name="CuadroTexto 1">
            <a:extLst>
              <a:ext uri="{FF2B5EF4-FFF2-40B4-BE49-F238E27FC236}">
                <a16:creationId xmlns:a16="http://schemas.microsoft.com/office/drawing/2014/main" id="{4BA2D6B1-0A7F-F8B7-4CBC-F6FFBCEE3A3E}"/>
              </a:ext>
            </a:extLst>
          </p:cNvPr>
          <p:cNvSpPr txBox="1"/>
          <p:nvPr/>
        </p:nvSpPr>
        <p:spPr>
          <a:xfrm>
            <a:off x="1558977" y="983132"/>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CONCLUSIONES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5B9A8F5E-3FEC-181D-8910-A2E40D7DE092}"/>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A413E54F-1755-22B6-E3BB-16A32A8D3F3D}"/>
              </a:ext>
            </a:extLst>
          </p:cNvPr>
          <p:cNvPicPr>
            <a:picLocks noChangeAspect="1"/>
          </p:cNvPicPr>
          <p:nvPr/>
        </p:nvPicPr>
        <p:blipFill rotWithShape="1">
          <a:blip r:embed="rId3"/>
          <a:srcRect l="22947" t="16749"/>
          <a:stretch/>
        </p:blipFill>
        <p:spPr>
          <a:xfrm>
            <a:off x="997910" y="932745"/>
            <a:ext cx="549850" cy="500883"/>
          </a:xfrm>
          <a:prstGeom prst="rect">
            <a:avLst/>
          </a:prstGeom>
        </p:spPr>
      </p:pic>
      <p:sp>
        <p:nvSpPr>
          <p:cNvPr id="8" name="CuadroTexto 7">
            <a:extLst>
              <a:ext uri="{FF2B5EF4-FFF2-40B4-BE49-F238E27FC236}">
                <a16:creationId xmlns:a16="http://schemas.microsoft.com/office/drawing/2014/main" id="{7C724038-BBE5-2186-C21E-76A1A4BEEFE4}"/>
              </a:ext>
            </a:extLst>
          </p:cNvPr>
          <p:cNvSpPr txBox="1"/>
          <p:nvPr/>
        </p:nvSpPr>
        <p:spPr>
          <a:xfrm>
            <a:off x="640080" y="1588228"/>
            <a:ext cx="8211312" cy="4801314"/>
          </a:xfrm>
          <a:prstGeom prst="rect">
            <a:avLst/>
          </a:prstGeom>
          <a:noFill/>
        </p:spPr>
        <p:txBody>
          <a:bodyPr wrap="square">
            <a:spAutoFit/>
          </a:bodyPr>
          <a:lstStyle/>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En el </a:t>
            </a:r>
            <a:r>
              <a:rPr lang="es-ES" dirty="0" err="1">
                <a:effectLst/>
                <a:latin typeface="+mj-lt"/>
                <a:ea typeface="Times New Roman" panose="02020603050405020304" pitchFamily="18" charset="0"/>
              </a:rPr>
              <a:t>ITPyAJD</a:t>
            </a:r>
            <a:r>
              <a:rPr lang="es-ES" dirty="0">
                <a:effectLst/>
                <a:latin typeface="+mj-lt"/>
                <a:ea typeface="Times New Roman" panose="02020603050405020304" pitchFamily="18" charset="0"/>
              </a:rPr>
              <a:t>, en las dos modalidades, se han regulado muchos tipos reducidos para hechos imponibles muy concretos, como la adquisición de vivienda habitual cuando se realiza por personas jóvenes, con discapacidad o por familias numerosas.</a:t>
            </a:r>
          </a:p>
          <a:p>
            <a:pPr marL="342900" lvl="0" indent="-342900" algn="just">
              <a:buFont typeface="Wingdings" panose="05000000000000000000" pitchFamily="2" charset="2"/>
              <a:buChar char=""/>
            </a:pPr>
            <a:endParaRPr lang="es-ES"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Salvo la Comunidad de Madrid y Navarra, el resto tiene tipos más elevados en la modalidad de Transmisiones Patrimoniales Onerosas que el estatal del 6%. En Baleares se puede llegar a pagar hasta el 13% para la parte de la base imponible que supere dos millones de euros.</a:t>
            </a:r>
          </a:p>
          <a:p>
            <a:pPr marL="342900" lvl="0" indent="-342900" algn="just">
              <a:buFont typeface="Wingdings" panose="05000000000000000000" pitchFamily="2" charset="2"/>
              <a:buChar char=""/>
            </a:pPr>
            <a:endParaRPr lang="es-ES"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En la modalidad de AJD, Canarias y Madrid aplican un tipo inferior al 1%, que es el establecido por La Rioja, y la mayoría de las comunidades aplican tipos del 1,5%. </a:t>
            </a:r>
          </a:p>
          <a:p>
            <a:pPr marL="342900" lvl="0" indent="-342900" algn="just">
              <a:buFont typeface="Wingdings" panose="05000000000000000000" pitchFamily="2" charset="2"/>
              <a:buChar char=""/>
            </a:pPr>
            <a:endParaRPr lang="es-ES"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Muchas comunidades aplican tipos reducidos en la modalidad de Transmisiones Patrimoniales Onerosas cuando en las transmisiones de inmuebles no se renuncia a la exención del IVA y, por el contrario, penalizan la tributación en la modalidad de AJD cuando se renuncia a la exención del IVA.</a:t>
            </a:r>
          </a:p>
        </p:txBody>
      </p:sp>
    </p:spTree>
    <p:extLst>
      <p:ext uri="{BB962C8B-B14F-4D97-AF65-F5344CB8AC3E}">
        <p14:creationId xmlns:p14="http://schemas.microsoft.com/office/powerpoint/2010/main" val="2128239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9B18-FB18-E5C7-E36B-1AE08009A77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3044DCE-00AF-45E9-3E51-F17906632504}"/>
              </a:ext>
            </a:extLst>
          </p:cNvPr>
          <p:cNvPicPr>
            <a:picLocks noChangeAspect="1"/>
          </p:cNvPicPr>
          <p:nvPr/>
        </p:nvPicPr>
        <p:blipFill>
          <a:blip r:embed="rId2"/>
          <a:stretch>
            <a:fillRect/>
          </a:stretch>
        </p:blipFill>
        <p:spPr>
          <a:xfrm>
            <a:off x="0" y="0"/>
            <a:ext cx="9144000" cy="6838951"/>
          </a:xfrm>
          <a:prstGeom prst="rect">
            <a:avLst/>
          </a:prstGeom>
        </p:spPr>
      </p:pic>
      <p:sp>
        <p:nvSpPr>
          <p:cNvPr id="2" name="CuadroTexto 1">
            <a:extLst>
              <a:ext uri="{FF2B5EF4-FFF2-40B4-BE49-F238E27FC236}">
                <a16:creationId xmlns:a16="http://schemas.microsoft.com/office/drawing/2014/main" id="{4BA2D6B1-0A7F-F8B7-4CBC-F6FFBCEE3A3E}"/>
              </a:ext>
            </a:extLst>
          </p:cNvPr>
          <p:cNvSpPr txBox="1"/>
          <p:nvPr/>
        </p:nvSpPr>
        <p:spPr>
          <a:xfrm>
            <a:off x="1558977" y="983132"/>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CONCLUSIONES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5B9A8F5E-3FEC-181D-8910-A2E40D7DE092}"/>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5" name="Imagen 4">
            <a:extLst>
              <a:ext uri="{FF2B5EF4-FFF2-40B4-BE49-F238E27FC236}">
                <a16:creationId xmlns:a16="http://schemas.microsoft.com/office/drawing/2014/main" id="{A413E54F-1755-22B6-E3BB-16A32A8D3F3D}"/>
              </a:ext>
            </a:extLst>
          </p:cNvPr>
          <p:cNvPicPr>
            <a:picLocks noChangeAspect="1"/>
          </p:cNvPicPr>
          <p:nvPr/>
        </p:nvPicPr>
        <p:blipFill rotWithShape="1">
          <a:blip r:embed="rId3"/>
          <a:srcRect l="22947" t="16749"/>
          <a:stretch/>
        </p:blipFill>
        <p:spPr>
          <a:xfrm>
            <a:off x="997910" y="932745"/>
            <a:ext cx="549850" cy="500883"/>
          </a:xfrm>
          <a:prstGeom prst="rect">
            <a:avLst/>
          </a:prstGeom>
        </p:spPr>
      </p:pic>
      <p:sp>
        <p:nvSpPr>
          <p:cNvPr id="6" name="CuadroTexto 5">
            <a:extLst>
              <a:ext uri="{FF2B5EF4-FFF2-40B4-BE49-F238E27FC236}">
                <a16:creationId xmlns:a16="http://schemas.microsoft.com/office/drawing/2014/main" id="{232D3469-690E-326C-3952-BB451DD2022D}"/>
              </a:ext>
            </a:extLst>
          </p:cNvPr>
          <p:cNvSpPr txBox="1"/>
          <p:nvPr/>
        </p:nvSpPr>
        <p:spPr>
          <a:xfrm>
            <a:off x="813816" y="1997839"/>
            <a:ext cx="7808976" cy="2862322"/>
          </a:xfrm>
          <a:prstGeom prst="rect">
            <a:avLst/>
          </a:prstGeom>
          <a:noFill/>
        </p:spPr>
        <p:txBody>
          <a:bodyPr wrap="square">
            <a:spAutoFit/>
          </a:bodyPr>
          <a:lstStyle/>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En definitiva, la capacidad normativa de las CCAA se ha utilizado en </a:t>
            </a:r>
            <a:r>
              <a:rPr lang="es-ES" dirty="0" err="1">
                <a:effectLst/>
                <a:latin typeface="+mj-lt"/>
                <a:ea typeface="Times New Roman" panose="02020603050405020304" pitchFamily="18" charset="0"/>
              </a:rPr>
              <a:t>ITPyAJD</a:t>
            </a:r>
            <a:r>
              <a:rPr lang="es-ES" dirty="0">
                <a:effectLst/>
                <a:latin typeface="+mj-lt"/>
                <a:ea typeface="Times New Roman" panose="02020603050405020304" pitchFamily="18" charset="0"/>
              </a:rPr>
              <a:t>, en general, para incrementar los tipos impositivos.</a:t>
            </a:r>
          </a:p>
          <a:p>
            <a:pPr marL="342900" lvl="0" indent="-342900" algn="just">
              <a:buFont typeface="Wingdings" panose="05000000000000000000" pitchFamily="2" charset="2"/>
              <a:buChar char=""/>
            </a:pPr>
            <a:endParaRPr lang="es-ES"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Deberíamos repensar el gravamen de AJD que, en vivienda nueva, incrementa lo pagado por IVA –10%– y, en otros hechos imponibles, constituye un peaje para el dinamismo de operaciones inmobiliarias.</a:t>
            </a:r>
          </a:p>
          <a:p>
            <a:pPr marL="342900" lvl="0" indent="-342900" algn="just">
              <a:buFont typeface="Wingdings" panose="05000000000000000000" pitchFamily="2" charset="2"/>
              <a:buChar char=""/>
            </a:pPr>
            <a:endParaRPr lang="es-ES" dirty="0">
              <a:effectLst/>
              <a:latin typeface="+mj-lt"/>
              <a:ea typeface="Times New Roman" panose="02020603050405020304" pitchFamily="18" charset="0"/>
            </a:endParaRPr>
          </a:p>
          <a:p>
            <a:pPr marL="342900" lvl="0" indent="-342900" algn="just">
              <a:buFont typeface="Wingdings" panose="05000000000000000000" pitchFamily="2" charset="2"/>
              <a:buChar char=""/>
            </a:pPr>
            <a:r>
              <a:rPr lang="es-ES" dirty="0">
                <a:effectLst/>
                <a:latin typeface="+mj-lt"/>
                <a:ea typeface="Times New Roman" panose="02020603050405020304" pitchFamily="18" charset="0"/>
              </a:rPr>
              <a:t>Las CCAA deberían hacer un esfuerzo en la unificación de plataformas para la gestión de los tributos cedidos, tanto para el ciudadano como para los colaboradores sociales.</a:t>
            </a:r>
          </a:p>
        </p:txBody>
      </p:sp>
    </p:spTree>
    <p:extLst>
      <p:ext uri="{BB962C8B-B14F-4D97-AF65-F5344CB8AC3E}">
        <p14:creationId xmlns:p14="http://schemas.microsoft.com/office/powerpoint/2010/main" val="2234508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87C35B1-7AB5-3F81-5CC8-04A2211FA4E4}"/>
              </a:ext>
            </a:extLst>
          </p:cNvPr>
          <p:cNvPicPr>
            <a:picLocks noChangeAspect="1"/>
          </p:cNvPicPr>
          <p:nvPr/>
        </p:nvPicPr>
        <p:blipFill>
          <a:blip r:embed="rId2"/>
          <a:stretch>
            <a:fillRect/>
          </a:stretch>
        </p:blipFill>
        <p:spPr>
          <a:xfrm>
            <a:off x="3372065" y="234482"/>
            <a:ext cx="5783468" cy="2975960"/>
          </a:xfrm>
          <a:prstGeom prst="rect">
            <a:avLst/>
          </a:prstGeom>
        </p:spPr>
      </p:pic>
      <p:pic>
        <p:nvPicPr>
          <p:cNvPr id="3" name="Imagen 2">
            <a:extLst>
              <a:ext uri="{FF2B5EF4-FFF2-40B4-BE49-F238E27FC236}">
                <a16:creationId xmlns:a16="http://schemas.microsoft.com/office/drawing/2014/main" id="{615CE7F6-743B-6736-C73B-9BD8EC6373FA}"/>
              </a:ext>
            </a:extLst>
          </p:cNvPr>
          <p:cNvPicPr>
            <a:picLocks noChangeAspect="1"/>
          </p:cNvPicPr>
          <p:nvPr/>
        </p:nvPicPr>
        <p:blipFill>
          <a:blip r:embed="rId3"/>
          <a:stretch>
            <a:fillRect/>
          </a:stretch>
        </p:blipFill>
        <p:spPr>
          <a:xfrm>
            <a:off x="0" y="19050"/>
            <a:ext cx="9144000" cy="6819900"/>
          </a:xfrm>
          <a:prstGeom prst="rect">
            <a:avLst/>
          </a:prstGeom>
        </p:spPr>
      </p:pic>
      <p:sp>
        <p:nvSpPr>
          <p:cNvPr id="7" name="CuadroTexto 6">
            <a:extLst>
              <a:ext uri="{FF2B5EF4-FFF2-40B4-BE49-F238E27FC236}">
                <a16:creationId xmlns:a16="http://schemas.microsoft.com/office/drawing/2014/main" id="{B5CE6DCA-BA56-5DC1-2820-74437F48FB86}"/>
              </a:ext>
            </a:extLst>
          </p:cNvPr>
          <p:cNvSpPr txBox="1"/>
          <p:nvPr/>
        </p:nvSpPr>
        <p:spPr>
          <a:xfrm>
            <a:off x="1850242" y="4551985"/>
            <a:ext cx="1368446" cy="584775"/>
          </a:xfrm>
          <a:prstGeom prst="rect">
            <a:avLst/>
          </a:prstGeom>
          <a:noFill/>
        </p:spPr>
        <p:txBody>
          <a:bodyPr wrap="square" rtlCol="0">
            <a:spAutoFit/>
          </a:bodyPr>
          <a:lstStyle/>
          <a:p>
            <a:r>
              <a:rPr lang="es-ES" sz="3200" dirty="0">
                <a:latin typeface="Verdana" panose="020B0604030504040204" pitchFamily="34" charset="0"/>
                <a:ea typeface="Verdana" panose="020B0604030504040204" pitchFamily="34" charset="0"/>
                <a:cs typeface="Arial" panose="020B0604020202020204" pitchFamily="34" charset="0"/>
              </a:rPr>
              <a:t>2025</a:t>
            </a:r>
          </a:p>
        </p:txBody>
      </p:sp>
      <p:sp>
        <p:nvSpPr>
          <p:cNvPr id="8" name="CuadroTexto 7">
            <a:extLst>
              <a:ext uri="{FF2B5EF4-FFF2-40B4-BE49-F238E27FC236}">
                <a16:creationId xmlns:a16="http://schemas.microsoft.com/office/drawing/2014/main" id="{86354DC9-2A45-CB76-DCE8-FF56A3374E92}"/>
              </a:ext>
            </a:extLst>
          </p:cNvPr>
          <p:cNvSpPr txBox="1"/>
          <p:nvPr/>
        </p:nvSpPr>
        <p:spPr>
          <a:xfrm>
            <a:off x="192024" y="4551985"/>
            <a:ext cx="1929384" cy="584775"/>
          </a:xfrm>
          <a:prstGeom prst="rect">
            <a:avLst/>
          </a:prstGeom>
          <a:noFill/>
        </p:spPr>
        <p:txBody>
          <a:bodyPr wrap="square" rtlCol="0">
            <a:spAutoFit/>
          </a:bodyPr>
          <a:lstStyle/>
          <a:p>
            <a:r>
              <a:rPr lang="es-ES" sz="3200" dirty="0">
                <a:latin typeface="Verdana" panose="020B0604030504040204" pitchFamily="34" charset="0"/>
                <a:ea typeface="Verdana" panose="020B0604030504040204" pitchFamily="34" charset="0"/>
              </a:rPr>
              <a:t>MARZO</a:t>
            </a:r>
          </a:p>
        </p:txBody>
      </p:sp>
      <p:sp>
        <p:nvSpPr>
          <p:cNvPr id="9" name="CuadroTexto 8">
            <a:extLst>
              <a:ext uri="{FF2B5EF4-FFF2-40B4-BE49-F238E27FC236}">
                <a16:creationId xmlns:a16="http://schemas.microsoft.com/office/drawing/2014/main" id="{C94A06EB-8AFC-F1BE-63EB-F6BBDC9D8057}"/>
              </a:ext>
            </a:extLst>
          </p:cNvPr>
          <p:cNvSpPr txBox="1"/>
          <p:nvPr/>
        </p:nvSpPr>
        <p:spPr>
          <a:xfrm>
            <a:off x="6428338" y="5792521"/>
            <a:ext cx="1673246" cy="830997"/>
          </a:xfrm>
          <a:prstGeom prst="rect">
            <a:avLst/>
          </a:prstGeom>
          <a:noFill/>
        </p:spPr>
        <p:txBody>
          <a:bodyPr wrap="square" rtlCol="0">
            <a:spAutoFit/>
          </a:bodyPr>
          <a:lstStyle/>
          <a:p>
            <a:r>
              <a:rPr lang="es-ES" sz="4800" b="1" dirty="0">
                <a:latin typeface="Eras Light ITC" panose="020B0402030504020804" pitchFamily="34" charset="0"/>
                <a:ea typeface="Verdana" panose="020B0604030504040204" pitchFamily="34" charset="0"/>
                <a:cs typeface="Arial" panose="020B0604020202020204" pitchFamily="34" charset="0"/>
              </a:rPr>
              <a:t>2025</a:t>
            </a:r>
          </a:p>
        </p:txBody>
      </p:sp>
      <p:pic>
        <p:nvPicPr>
          <p:cNvPr id="1028" name="Picture 4" descr="Consejo Andaluz de Colegios Profesionales de Economistas">
            <a:extLst>
              <a:ext uri="{FF2B5EF4-FFF2-40B4-BE49-F238E27FC236}">
                <a16:creationId xmlns:a16="http://schemas.microsoft.com/office/drawing/2014/main" id="{6EE5507E-2BB2-569F-2AFC-E71516FA6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5" y="3689972"/>
            <a:ext cx="2991523" cy="1724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84B299E-AEE1-D0F2-12E9-069930F250EC}"/>
              </a:ext>
            </a:extLst>
          </p:cNvPr>
          <p:cNvSpPr/>
          <p:nvPr/>
        </p:nvSpPr>
        <p:spPr>
          <a:xfrm>
            <a:off x="110064" y="5546299"/>
            <a:ext cx="2991524" cy="1154162"/>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2000" b="0" i="0" dirty="0">
                <a:solidFill>
                  <a:srgbClr val="000000"/>
                </a:solidFill>
                <a:effectLst/>
                <a:latin typeface="Libre Franklin" pitchFamily="2" charset="0"/>
              </a:rPr>
              <a:t>Consejo Andaluz de </a:t>
            </a:r>
          </a:p>
          <a:p>
            <a:pPr algn="ctr"/>
            <a:r>
              <a:rPr lang="es-ES" sz="2000" b="0" i="0" dirty="0">
                <a:solidFill>
                  <a:srgbClr val="000000"/>
                </a:solidFill>
                <a:effectLst/>
                <a:latin typeface="Libre Franklin" pitchFamily="2" charset="0"/>
              </a:rPr>
              <a:t>Colegios Profesionales </a:t>
            </a:r>
          </a:p>
          <a:p>
            <a:pPr algn="ctr"/>
            <a:r>
              <a:rPr lang="es-ES" sz="2000" b="0" i="0" dirty="0">
                <a:solidFill>
                  <a:srgbClr val="000000"/>
                </a:solidFill>
                <a:effectLst/>
                <a:latin typeface="Libre Franklin" pitchFamily="2" charset="0"/>
              </a:rPr>
              <a:t>de Economistas</a:t>
            </a:r>
          </a:p>
          <a:p>
            <a:pPr algn="ctr"/>
            <a:endParaRPr lang="es-ES" sz="700" b="0" i="0" dirty="0">
              <a:solidFill>
                <a:srgbClr val="000000"/>
              </a:solidFill>
              <a:effectLst/>
              <a:latin typeface="Libre Franklin" pitchFamily="2" charset="0"/>
            </a:endParaRPr>
          </a:p>
        </p:txBody>
      </p:sp>
    </p:spTree>
    <p:extLst>
      <p:ext uri="{BB962C8B-B14F-4D97-AF65-F5344CB8AC3E}">
        <p14:creationId xmlns:p14="http://schemas.microsoft.com/office/powerpoint/2010/main" val="305697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4A13ED-4D60-105D-E13D-B9AC4FF0224E}"/>
              </a:ext>
            </a:extLst>
          </p:cNvPr>
          <p:cNvPicPr>
            <a:picLocks noChangeAspect="1"/>
          </p:cNvPicPr>
          <p:nvPr/>
        </p:nvPicPr>
        <p:blipFill>
          <a:blip r:embed="rId3"/>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B4FBC9C1-7F02-8B6A-FFE2-63B34B7A6B00}"/>
              </a:ext>
            </a:extLst>
          </p:cNvPr>
          <p:cNvSpPr txBox="1"/>
          <p:nvPr/>
        </p:nvSpPr>
        <p:spPr>
          <a:xfrm>
            <a:off x="1558977" y="998520"/>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CUADROS NUMÉRICOS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28B40D8-782F-954F-1595-45F84756D585}"/>
              </a:ext>
            </a:extLst>
          </p:cNvPr>
          <p:cNvSpPr txBox="1"/>
          <p:nvPr/>
        </p:nvSpPr>
        <p:spPr>
          <a:xfrm>
            <a:off x="857390" y="1526643"/>
            <a:ext cx="8124050" cy="5262979"/>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Si nos fijamos en el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Impuesto sobre el Patrimonio</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vemos que este tributo en 2022, según el cuadro </a:t>
            </a:r>
            <a:r>
              <a:rPr kumimoji="0" lang="es-ES" sz="160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3,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recauda</a:t>
            </a:r>
            <a:r>
              <a:rPr lang="es-ES" sz="1600" b="1" dirty="0">
                <a:solidFill>
                  <a:prstClr val="black"/>
                </a:solidFill>
                <a:latin typeface="Calibri"/>
                <a:ea typeface="Times New Roman" panose="02020603050405020304" pitchFamily="18" charset="0"/>
              </a:rPr>
              <a:t> cerca de</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1.637 millones de euros</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lo que se explica por los cambios normativos, que empezaron a aplicarse en 2012, como el mínimo exento –700.000 euros que se aplica por defecto– y la exención de la vivienda habitual –de 300.000 euros por contribuyente– y porque la Comunidad de Madrid lo tenía bonificado al 100 por 100.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La recaudación de 2022 respecto a la de 2021 se ha incrementado solo en un 12,8 por 100, muy por encima de la del año anterior cuyo incremento fue del 0,7 por 100</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t>
            </a:r>
          </a:p>
          <a:p>
            <a:pPr marR="0" lvl="0" algn="just" defTabSz="457200" rtl="0" eaLnBrk="1" fontAlgn="auto" latinLnBrk="0" hangingPunct="1">
              <a:lnSpc>
                <a:spcPct val="100000"/>
              </a:lnSpc>
              <a:spcBef>
                <a:spcPts val="0"/>
              </a:spcBef>
              <a:spcAft>
                <a:spcPts val="0"/>
              </a:spcAft>
              <a:buClrTx/>
              <a:buSzTx/>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En cuanto al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Impuesto sobre Sucesiones y Donaciones, </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cuya recaudación viene recogida en el cuadro </a:t>
            </a:r>
            <a:r>
              <a:rPr kumimoji="0" lang="es-ES" sz="160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4,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se ha mantenido bastante bien durante la crisis, seguramente porque las valoraciones de los inmuebles, </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por las normas del impuesto, no han descendido tanto como el mercado inmobiliario, aunque hay que tener en cuenta también la incidencia de los cambios regulatorios de las comunidades autónomas que no han seguido una tendencia uniforme.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En los últimos años, la recaudación ha sido bastante constante, apenas se producen diferencias notables, salvo la recaudación de 2021 que supuso un incremento de prácticamente un 43 por 100 con respecto al año 2020, seguramente debido a la crisis de la Covid-19. Sin embargo,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la recaudación del 2022 con respecto al 2021 ha vuelto a la tendencia de años anteriores, con una caída del 1,33 por 100.</a:t>
            </a:r>
          </a:p>
        </p:txBody>
      </p:sp>
      <p:sp>
        <p:nvSpPr>
          <p:cNvPr id="6" name="CuadroTexto 5">
            <a:extLst>
              <a:ext uri="{FF2B5EF4-FFF2-40B4-BE49-F238E27FC236}">
                <a16:creationId xmlns:a16="http://schemas.microsoft.com/office/drawing/2014/main" id="{67F9088B-4F7F-477A-5372-950B0CA2256B}"/>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49504909-CF50-7338-93CD-B9C4C95FD27A}"/>
              </a:ext>
            </a:extLst>
          </p:cNvPr>
          <p:cNvPicPr>
            <a:picLocks noChangeAspect="1"/>
          </p:cNvPicPr>
          <p:nvPr/>
        </p:nvPicPr>
        <p:blipFill rotWithShape="1">
          <a:blip r:embed="rId4"/>
          <a:srcRect l="22947" t="16749"/>
          <a:stretch/>
        </p:blipFill>
        <p:spPr>
          <a:xfrm>
            <a:off x="1088136" y="961753"/>
            <a:ext cx="549850" cy="500883"/>
          </a:xfrm>
          <a:prstGeom prst="rect">
            <a:avLst/>
          </a:prstGeom>
        </p:spPr>
      </p:pic>
    </p:spTree>
    <p:extLst>
      <p:ext uri="{BB962C8B-B14F-4D97-AF65-F5344CB8AC3E}">
        <p14:creationId xmlns:p14="http://schemas.microsoft.com/office/powerpoint/2010/main" val="132163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1BE947-7544-49C6-C745-BF8E2CD663E8}"/>
              </a:ext>
            </a:extLst>
          </p:cNvPr>
          <p:cNvPicPr>
            <a:picLocks noChangeAspect="1"/>
          </p:cNvPicPr>
          <p:nvPr/>
        </p:nvPicPr>
        <p:blipFill>
          <a:blip r:embed="rId3"/>
          <a:stretch>
            <a:fillRect/>
          </a:stretch>
        </p:blipFill>
        <p:spPr>
          <a:xfrm>
            <a:off x="0" y="9524"/>
            <a:ext cx="9144000" cy="6838951"/>
          </a:xfrm>
          <a:prstGeom prst="rect">
            <a:avLst/>
          </a:prstGeom>
        </p:spPr>
      </p:pic>
      <p:sp>
        <p:nvSpPr>
          <p:cNvPr id="2" name="CuadroTexto 1">
            <a:extLst>
              <a:ext uri="{FF2B5EF4-FFF2-40B4-BE49-F238E27FC236}">
                <a16:creationId xmlns:a16="http://schemas.microsoft.com/office/drawing/2014/main" id="{B4FBC9C1-7F02-8B6A-FFE2-63B34B7A6B00}"/>
              </a:ext>
            </a:extLst>
          </p:cNvPr>
          <p:cNvSpPr txBox="1"/>
          <p:nvPr/>
        </p:nvSpPr>
        <p:spPr>
          <a:xfrm>
            <a:off x="1467537" y="998520"/>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CUADROS NUMÉRICOS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28B40D8-782F-954F-1595-45F84756D585}"/>
              </a:ext>
            </a:extLst>
          </p:cNvPr>
          <p:cNvSpPr txBox="1"/>
          <p:nvPr/>
        </p:nvSpPr>
        <p:spPr>
          <a:xfrm>
            <a:off x="857390" y="1597763"/>
            <a:ext cx="8124050" cy="4524315"/>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Viendo los cuadros </a:t>
            </a:r>
            <a:r>
              <a:rPr kumimoji="0" lang="es-ES" sz="160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5 y 6 nos damos cuenta de que la modalidad de Transmisiones Patrimoniales Onerosas, después de un bache tremendo en la época de crisis -de 2011 a 2013-, ya en 2019 alcanza casi los de 6.900 millones de euros. </a:t>
            </a:r>
            <a:r>
              <a:rPr lang="es-ES" sz="1600" b="1" dirty="0">
                <a:solidFill>
                  <a:prstClr val="black"/>
                </a:solidFill>
                <a:latin typeface="Calibri"/>
                <a:ea typeface="Times New Roman" panose="02020603050405020304" pitchFamily="18" charset="0"/>
              </a:rPr>
              <a:t>L</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 recaudación </a:t>
            </a:r>
            <a:r>
              <a:rPr lang="es-ES" sz="1600" b="1" dirty="0">
                <a:solidFill>
                  <a:prstClr val="black"/>
                </a:solidFill>
                <a:latin typeface="Calibri"/>
                <a:ea typeface="Times New Roman" panose="02020603050405020304" pitchFamily="18" charset="0"/>
              </a:rPr>
              <a:t>de 2022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se incrementa con respecto al ejercicio anterior, concretamente un 15,10 por 100.</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También ligada al sector inmobiliario, la recaudación por Actos Jurídicos Documentados </a:t>
            </a:r>
            <a:r>
              <a:rPr lang="es-ES" sz="1600" b="1" dirty="0">
                <a:solidFill>
                  <a:prstClr val="black"/>
                </a:solidFill>
                <a:latin typeface="Calibri"/>
                <a:ea typeface="Times New Roman" panose="02020603050405020304" pitchFamily="18" charset="0"/>
              </a:rPr>
              <a:t>s</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 comparamos 2022 con 2021 vemos que la recaudación se ha incrementado en un 11,34 por 100.</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La evolución de la recaudación en las dos modalidades de este impuesto viene motivada, aparte de por la recuperación del mercado inmobiliario, por el incremento generalizado de los tipos impositivos.</a:t>
            </a:r>
          </a:p>
          <a:p>
            <a:pPr marR="0" lvl="0" algn="just" defTabSz="457200" rtl="0" eaLnBrk="1" fontAlgn="auto" latinLnBrk="0" hangingPunct="1">
              <a:lnSpc>
                <a:spcPct val="100000"/>
              </a:lnSpc>
              <a:spcBef>
                <a:spcPts val="0"/>
              </a:spcBef>
              <a:spcAft>
                <a:spcPts val="0"/>
              </a:spcAft>
              <a:buClrTx/>
              <a:buSzTx/>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Por último, en relación con el cuadro </a:t>
            </a:r>
            <a:r>
              <a:rPr kumimoji="0" lang="es-ES" sz="160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nº</a:t>
            </a:r>
            <a:r>
              <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7, observamos que, si consideramos un marginal máximo de nuestro Impuesto sobre la Renta del </a:t>
            </a:r>
            <a:r>
              <a:rPr kumimoji="0" lang="es-ES"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45 por 100, este se encuadra en la zona media de los que tienen el resto de los socios de la UE, si bien ya hay varias Comunidades con un marginal agregado del 50 por 100 o superior</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
        <p:nvSpPr>
          <p:cNvPr id="6" name="CuadroTexto 5">
            <a:extLst>
              <a:ext uri="{FF2B5EF4-FFF2-40B4-BE49-F238E27FC236}">
                <a16:creationId xmlns:a16="http://schemas.microsoft.com/office/drawing/2014/main" id="{9F9C7D63-F546-89ED-AEC4-9E98EECCDA21}"/>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7" name="Imagen 6">
            <a:extLst>
              <a:ext uri="{FF2B5EF4-FFF2-40B4-BE49-F238E27FC236}">
                <a16:creationId xmlns:a16="http://schemas.microsoft.com/office/drawing/2014/main" id="{24A25033-2423-FEDE-373A-EF0F55B41078}"/>
              </a:ext>
            </a:extLst>
          </p:cNvPr>
          <p:cNvPicPr>
            <a:picLocks noChangeAspect="1"/>
          </p:cNvPicPr>
          <p:nvPr/>
        </p:nvPicPr>
        <p:blipFill rotWithShape="1">
          <a:blip r:embed="rId4"/>
          <a:srcRect l="22947" t="16749"/>
          <a:stretch/>
        </p:blipFill>
        <p:spPr>
          <a:xfrm>
            <a:off x="949616" y="948133"/>
            <a:ext cx="549850" cy="500883"/>
          </a:xfrm>
          <a:prstGeom prst="rect">
            <a:avLst/>
          </a:prstGeom>
        </p:spPr>
      </p:pic>
    </p:spTree>
    <p:extLst>
      <p:ext uri="{BB962C8B-B14F-4D97-AF65-F5344CB8AC3E}">
        <p14:creationId xmlns:p14="http://schemas.microsoft.com/office/powerpoint/2010/main" val="168258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31669A9-A442-D85F-A44F-1DB37B4F9278}"/>
              </a:ext>
            </a:extLst>
          </p:cNvPr>
          <p:cNvPicPr>
            <a:picLocks noChangeAspect="1"/>
          </p:cNvPicPr>
          <p:nvPr/>
        </p:nvPicPr>
        <p:blipFill>
          <a:blip r:embed="rId2"/>
          <a:stretch>
            <a:fillRect/>
          </a:stretch>
        </p:blipFill>
        <p:spPr>
          <a:xfrm>
            <a:off x="0" y="19049"/>
            <a:ext cx="9144000" cy="6838951"/>
          </a:xfrm>
          <a:prstGeom prst="rect">
            <a:avLst/>
          </a:prstGeom>
        </p:spPr>
      </p:pic>
      <p:sp>
        <p:nvSpPr>
          <p:cNvPr id="4" name="CuadroTexto 3">
            <a:extLst>
              <a:ext uri="{FF2B5EF4-FFF2-40B4-BE49-F238E27FC236}">
                <a16:creationId xmlns:a16="http://schemas.microsoft.com/office/drawing/2014/main" id="{E9F8D361-A33B-7C60-F597-B98E9797F273}"/>
              </a:ext>
            </a:extLst>
          </p:cNvPr>
          <p:cNvSpPr txBox="1"/>
          <p:nvPr/>
        </p:nvSpPr>
        <p:spPr>
          <a:xfrm>
            <a:off x="1558977" y="1183187"/>
            <a:ext cx="722797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B4E33"/>
                </a:solidFill>
                <a:effectLst/>
                <a:uLnTx/>
                <a:uFillTx/>
                <a:latin typeface="Calibri"/>
                <a:ea typeface="+mn-ea"/>
                <a:cs typeface="+mn-cs"/>
              </a:rPr>
              <a:t>Los tributos cedidos en números</a:t>
            </a:r>
            <a:endParaRPr kumimoji="0" lang="es-ES_tradnl" sz="2000" b="0" i="0" u="none" strike="noStrike" kern="1200" cap="none" spc="0" normalizeH="0" baseline="0" noProof="0" dirty="0">
              <a:ln>
                <a:noFill/>
              </a:ln>
              <a:solidFill>
                <a:srgbClr val="CB4E33"/>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A526E924-9DA6-0812-C13D-527148AF3ECD}"/>
              </a:ext>
            </a:extLst>
          </p:cNvPr>
          <p:cNvSpPr txBox="1"/>
          <p:nvPr/>
        </p:nvSpPr>
        <p:spPr>
          <a:xfrm>
            <a:off x="6115988" y="216110"/>
            <a:ext cx="988900" cy="400110"/>
          </a:xfrm>
          <a:prstGeom prst="rect">
            <a:avLst/>
          </a:prstGeom>
          <a:noFill/>
        </p:spPr>
        <p:txBody>
          <a:bodyPr wrap="square" rtlCol="0">
            <a:spAutoFit/>
          </a:bodyPr>
          <a:lstStyle/>
          <a:p>
            <a:r>
              <a:rPr lang="es-ES" sz="2000" b="1" dirty="0">
                <a:latin typeface="Eras Light ITC" panose="020B0402030504020804" pitchFamily="34" charset="0"/>
                <a:cs typeface="Arial" panose="020B0604020202020204" pitchFamily="34" charset="0"/>
              </a:rPr>
              <a:t>2025</a:t>
            </a:r>
            <a:endParaRPr lang="es-ES" b="1" dirty="0">
              <a:latin typeface="Eras Light ITC" panose="020B0402030504020804" pitchFamily="34" charset="0"/>
              <a:cs typeface="Arial" panose="020B0604020202020204" pitchFamily="34" charset="0"/>
            </a:endParaRPr>
          </a:p>
        </p:txBody>
      </p:sp>
      <p:pic>
        <p:nvPicPr>
          <p:cNvPr id="18" name="Imagen 17">
            <a:extLst>
              <a:ext uri="{FF2B5EF4-FFF2-40B4-BE49-F238E27FC236}">
                <a16:creationId xmlns:a16="http://schemas.microsoft.com/office/drawing/2014/main" id="{53E37971-28E7-850A-B0BE-680B0710ED1A}"/>
              </a:ext>
            </a:extLst>
          </p:cNvPr>
          <p:cNvPicPr>
            <a:picLocks noChangeAspect="1"/>
          </p:cNvPicPr>
          <p:nvPr/>
        </p:nvPicPr>
        <p:blipFill rotWithShape="1">
          <a:blip r:embed="rId3"/>
          <a:srcRect l="22947" t="16749"/>
          <a:stretch/>
        </p:blipFill>
        <p:spPr>
          <a:xfrm>
            <a:off x="1088136" y="1183186"/>
            <a:ext cx="549850" cy="500883"/>
          </a:xfrm>
          <a:prstGeom prst="rect">
            <a:avLst/>
          </a:prstGeom>
        </p:spPr>
      </p:pic>
      <p:pic>
        <p:nvPicPr>
          <p:cNvPr id="20" name="Imagen 19">
            <a:extLst>
              <a:ext uri="{FF2B5EF4-FFF2-40B4-BE49-F238E27FC236}">
                <a16:creationId xmlns:a16="http://schemas.microsoft.com/office/drawing/2014/main" id="{56F0E99B-A4A5-C921-CD6A-2E1135879562}"/>
              </a:ext>
            </a:extLst>
          </p:cNvPr>
          <p:cNvPicPr>
            <a:picLocks noChangeAspect="1"/>
          </p:cNvPicPr>
          <p:nvPr/>
        </p:nvPicPr>
        <p:blipFill>
          <a:blip r:embed="rId4"/>
          <a:stretch>
            <a:fillRect/>
          </a:stretch>
        </p:blipFill>
        <p:spPr>
          <a:xfrm>
            <a:off x="1088136" y="1684069"/>
            <a:ext cx="7925521" cy="5026560"/>
          </a:xfrm>
          <a:prstGeom prst="rect">
            <a:avLst/>
          </a:prstGeom>
        </p:spPr>
      </p:pic>
    </p:spTree>
    <p:extLst>
      <p:ext uri="{BB962C8B-B14F-4D97-AF65-F5344CB8AC3E}">
        <p14:creationId xmlns:p14="http://schemas.microsoft.com/office/powerpoint/2010/main" val="13357238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3499</TotalTime>
  <Words>6405</Words>
  <Application>Microsoft Office PowerPoint</Application>
  <PresentationFormat>Presentación en pantalla (4:3)</PresentationFormat>
  <Paragraphs>1829</Paragraphs>
  <Slides>66</Slides>
  <Notes>5</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2</vt:i4>
      </vt:variant>
      <vt:variant>
        <vt:lpstr>Títulos de diapositiva</vt:lpstr>
      </vt:variant>
      <vt:variant>
        <vt:i4>66</vt:i4>
      </vt:variant>
    </vt:vector>
  </HeadingPairs>
  <TitlesOfParts>
    <vt:vector size="80" baseType="lpstr">
      <vt:lpstr>Aptos</vt:lpstr>
      <vt:lpstr>Aptos Display</vt:lpstr>
      <vt:lpstr>Arial</vt:lpstr>
      <vt:lpstr>Calibri</vt:lpstr>
      <vt:lpstr>Courier New</vt:lpstr>
      <vt:lpstr>Eras Light ITC</vt:lpstr>
      <vt:lpstr>Libre Franklin</vt:lpstr>
      <vt:lpstr>Times New Roman</vt:lpstr>
      <vt:lpstr>Verdana</vt:lpstr>
      <vt:lpstr>Wingdings</vt:lpstr>
      <vt:lpstr>Tema de Office</vt:lpstr>
      <vt:lpstr>1_Tema de Office</vt:lpstr>
      <vt:lpstr>Bitmap Image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chus imac</dc:creator>
  <cp:lastModifiedBy>RUBEN GIMENO</cp:lastModifiedBy>
  <cp:revision>176</cp:revision>
  <cp:lastPrinted>2025-02-25T14:24:50Z</cp:lastPrinted>
  <dcterms:created xsi:type="dcterms:W3CDTF">2017-02-14T11:25:10Z</dcterms:created>
  <dcterms:modified xsi:type="dcterms:W3CDTF">2025-03-30T17:49:53Z</dcterms:modified>
</cp:coreProperties>
</file>